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01" r:id="rId3"/>
    <p:sldId id="302" r:id="rId4"/>
    <p:sldId id="304" r:id="rId5"/>
    <p:sldId id="309" r:id="rId6"/>
    <p:sldId id="303" r:id="rId7"/>
    <p:sldId id="274" r:id="rId8"/>
    <p:sldId id="283" r:id="rId9"/>
    <p:sldId id="284" r:id="rId10"/>
    <p:sldId id="281" r:id="rId11"/>
    <p:sldId id="305" r:id="rId12"/>
    <p:sldId id="306" r:id="rId13"/>
    <p:sldId id="285" r:id="rId14"/>
    <p:sldId id="298" r:id="rId15"/>
    <p:sldId id="297" r:id="rId16"/>
    <p:sldId id="299" r:id="rId17"/>
    <p:sldId id="288" r:id="rId18"/>
    <p:sldId id="300" r:id="rId19"/>
  </p:sldIdLst>
  <p:sldSz cx="9144000" cy="6858000" type="screen4x3"/>
  <p:notesSz cx="6858000" cy="9926638"/>
  <p:defaultTextStyle>
    <a:defPPr>
      <a:defRPr lang="en-US"/>
    </a:defPPr>
    <a:lvl1pPr algn="l" rtl="0" eaLnBrk="0" fontAlgn="base" hangingPunct="0">
      <a:lnSpc>
        <a:spcPct val="80000"/>
      </a:lnSpc>
      <a:spcBef>
        <a:spcPct val="55000"/>
      </a:spcBef>
      <a:spcAft>
        <a:spcPct val="0"/>
      </a:spcAft>
      <a:buChar char="–"/>
      <a:defRPr sz="1600" kern="1200">
        <a:solidFill>
          <a:srgbClr val="000000"/>
        </a:solidFill>
        <a:latin typeface="Arial" charset="0"/>
        <a:ea typeface="+mn-ea"/>
        <a:cs typeface="+mn-cs"/>
      </a:defRPr>
    </a:lvl1pPr>
    <a:lvl2pPr marL="457200" algn="l" rtl="0" eaLnBrk="0" fontAlgn="base" hangingPunct="0">
      <a:lnSpc>
        <a:spcPct val="80000"/>
      </a:lnSpc>
      <a:spcBef>
        <a:spcPct val="55000"/>
      </a:spcBef>
      <a:spcAft>
        <a:spcPct val="0"/>
      </a:spcAft>
      <a:buChar char="–"/>
      <a:defRPr sz="1600" kern="1200">
        <a:solidFill>
          <a:srgbClr val="000000"/>
        </a:solidFill>
        <a:latin typeface="Arial" charset="0"/>
        <a:ea typeface="+mn-ea"/>
        <a:cs typeface="+mn-cs"/>
      </a:defRPr>
    </a:lvl2pPr>
    <a:lvl3pPr marL="914400" algn="l" rtl="0" eaLnBrk="0" fontAlgn="base" hangingPunct="0">
      <a:lnSpc>
        <a:spcPct val="80000"/>
      </a:lnSpc>
      <a:spcBef>
        <a:spcPct val="55000"/>
      </a:spcBef>
      <a:spcAft>
        <a:spcPct val="0"/>
      </a:spcAft>
      <a:buChar char="–"/>
      <a:defRPr sz="1600" kern="1200">
        <a:solidFill>
          <a:srgbClr val="000000"/>
        </a:solidFill>
        <a:latin typeface="Arial" charset="0"/>
        <a:ea typeface="+mn-ea"/>
        <a:cs typeface="+mn-cs"/>
      </a:defRPr>
    </a:lvl3pPr>
    <a:lvl4pPr marL="1371600" algn="l" rtl="0" eaLnBrk="0" fontAlgn="base" hangingPunct="0">
      <a:lnSpc>
        <a:spcPct val="80000"/>
      </a:lnSpc>
      <a:spcBef>
        <a:spcPct val="55000"/>
      </a:spcBef>
      <a:spcAft>
        <a:spcPct val="0"/>
      </a:spcAft>
      <a:buChar char="–"/>
      <a:defRPr sz="1600" kern="1200">
        <a:solidFill>
          <a:srgbClr val="000000"/>
        </a:solidFill>
        <a:latin typeface="Arial" charset="0"/>
        <a:ea typeface="+mn-ea"/>
        <a:cs typeface="+mn-cs"/>
      </a:defRPr>
    </a:lvl4pPr>
    <a:lvl5pPr marL="1828800" algn="l" rtl="0" eaLnBrk="0" fontAlgn="base" hangingPunct="0">
      <a:lnSpc>
        <a:spcPct val="80000"/>
      </a:lnSpc>
      <a:spcBef>
        <a:spcPct val="55000"/>
      </a:spcBef>
      <a:spcAft>
        <a:spcPct val="0"/>
      </a:spcAft>
      <a:buChar char="–"/>
      <a:defRPr sz="1600" kern="1200">
        <a:solidFill>
          <a:srgbClr val="000000"/>
        </a:solidFill>
        <a:latin typeface="Arial" charset="0"/>
        <a:ea typeface="+mn-ea"/>
        <a:cs typeface="+mn-cs"/>
      </a:defRPr>
    </a:lvl5pPr>
    <a:lvl6pPr marL="2286000" algn="l" defTabSz="914400" rtl="0" eaLnBrk="1" latinLnBrk="0" hangingPunct="1">
      <a:defRPr sz="1600" kern="1200">
        <a:solidFill>
          <a:srgbClr val="000000"/>
        </a:solidFill>
        <a:latin typeface="Arial" charset="0"/>
        <a:ea typeface="+mn-ea"/>
        <a:cs typeface="+mn-cs"/>
      </a:defRPr>
    </a:lvl6pPr>
    <a:lvl7pPr marL="2743200" algn="l" defTabSz="914400" rtl="0" eaLnBrk="1" latinLnBrk="0" hangingPunct="1">
      <a:defRPr sz="1600" kern="1200">
        <a:solidFill>
          <a:srgbClr val="000000"/>
        </a:solidFill>
        <a:latin typeface="Arial" charset="0"/>
        <a:ea typeface="+mn-ea"/>
        <a:cs typeface="+mn-cs"/>
      </a:defRPr>
    </a:lvl7pPr>
    <a:lvl8pPr marL="3200400" algn="l" defTabSz="914400" rtl="0" eaLnBrk="1" latinLnBrk="0" hangingPunct="1">
      <a:defRPr sz="1600" kern="1200">
        <a:solidFill>
          <a:srgbClr val="000000"/>
        </a:solidFill>
        <a:latin typeface="Arial" charset="0"/>
        <a:ea typeface="+mn-ea"/>
        <a:cs typeface="+mn-cs"/>
      </a:defRPr>
    </a:lvl8pPr>
    <a:lvl9pPr marL="3657600" algn="l" defTabSz="914400" rtl="0" eaLnBrk="1" latinLnBrk="0" hangingPunct="1">
      <a:defRPr sz="1600" kern="1200">
        <a:solidFill>
          <a:srgbClr val="0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C5C3"/>
    <a:srgbClr val="9FEFB4"/>
    <a:srgbClr val="FF6600"/>
    <a:srgbClr val="B76849"/>
    <a:srgbClr val="E7D0A7"/>
    <a:srgbClr val="C5F896"/>
    <a:srgbClr val="BF643F"/>
    <a:srgbClr val="A5C0C1"/>
    <a:srgbClr val="8EC5D8"/>
    <a:srgbClr val="81E3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7" autoAdjust="0"/>
    <p:restoredTop sz="72647" autoAdjust="0"/>
  </p:normalViewPr>
  <p:slideViewPr>
    <p:cSldViewPr snapToGrid="0">
      <p:cViewPr varScale="1">
        <p:scale>
          <a:sx n="49" d="100"/>
          <a:sy n="49" d="100"/>
        </p:scale>
        <p:origin x="-19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6565F-A5E9-4979-A3CE-2CAFCF0350F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6C100692-1219-40A3-A34A-5984771EE50F}">
      <dgm:prSet phldrT="[Text]" custT="1"/>
      <dgm:spPr/>
      <dgm:t>
        <a:bodyPr/>
        <a:lstStyle/>
        <a:p>
          <a:r>
            <a:rPr lang="en-US" sz="1400" b="1" dirty="0" smtClean="0">
              <a:solidFill>
                <a:schemeClr val="bg1"/>
              </a:solidFill>
            </a:rPr>
            <a:t>No universal well-structured repositories of scientific and research data </a:t>
          </a:r>
          <a:r>
            <a:rPr lang="en-US" sz="1400" b="0" dirty="0" smtClean="0">
              <a:solidFill>
                <a:schemeClr val="bg1"/>
              </a:solidFill>
            </a:rPr>
            <a:t>for </a:t>
          </a:r>
          <a:r>
            <a:rPr lang="en-US" sz="1400" b="1" dirty="0" smtClean="0">
              <a:solidFill>
                <a:schemeClr val="bg1"/>
              </a:solidFill>
            </a:rPr>
            <a:t>experimentation</a:t>
          </a:r>
          <a:r>
            <a:rPr lang="en-US" sz="1400" b="0" dirty="0" smtClean="0">
              <a:solidFill>
                <a:schemeClr val="bg1"/>
              </a:solidFill>
            </a:rPr>
            <a:t> and </a:t>
          </a:r>
          <a:r>
            <a:rPr lang="en-US" sz="1400" b="1" dirty="0" smtClean="0">
              <a:solidFill>
                <a:schemeClr val="bg1"/>
              </a:solidFill>
            </a:rPr>
            <a:t>benchmarking</a:t>
          </a:r>
          <a:r>
            <a:rPr lang="en-US" sz="1400" b="0" dirty="0" smtClean="0">
              <a:solidFill>
                <a:schemeClr val="bg1"/>
              </a:solidFill>
            </a:rPr>
            <a:t> of pertinent research works in a given thematic area</a:t>
          </a:r>
        </a:p>
        <a:p>
          <a:r>
            <a:rPr lang="en-US" sz="1400" b="1" dirty="0" smtClean="0">
              <a:solidFill>
                <a:schemeClr val="bg1"/>
              </a:solidFill>
            </a:rPr>
            <a:t>Poor linking </a:t>
          </a:r>
          <a:r>
            <a:rPr lang="en-US" sz="1400" b="0" dirty="0" smtClean="0">
              <a:solidFill>
                <a:schemeClr val="bg1"/>
              </a:solidFill>
            </a:rPr>
            <a:t>of research with </a:t>
          </a:r>
          <a:r>
            <a:rPr lang="en-US" sz="1400" b="1" dirty="0" smtClean="0">
              <a:solidFill>
                <a:schemeClr val="bg1"/>
              </a:solidFill>
            </a:rPr>
            <a:t>data journals</a:t>
          </a:r>
          <a:r>
            <a:rPr lang="en-US" sz="1400" b="0" dirty="0" smtClean="0">
              <a:solidFill>
                <a:schemeClr val="bg1"/>
              </a:solidFill>
            </a:rPr>
            <a:t> and open access </a:t>
          </a:r>
          <a:r>
            <a:rPr lang="en-US" sz="1400" b="1" dirty="0" smtClean="0">
              <a:solidFill>
                <a:schemeClr val="bg1"/>
              </a:solidFill>
            </a:rPr>
            <a:t>datasets</a:t>
          </a:r>
        </a:p>
        <a:p>
          <a:r>
            <a:rPr lang="en-US" sz="1400" b="1" dirty="0" smtClean="0">
              <a:solidFill>
                <a:schemeClr val="bg1"/>
              </a:solidFill>
            </a:rPr>
            <a:t>Waste on resources </a:t>
          </a:r>
          <a:r>
            <a:rPr lang="en-US" sz="1400" b="0" dirty="0" smtClean="0">
              <a:solidFill>
                <a:schemeClr val="bg1"/>
              </a:solidFill>
            </a:rPr>
            <a:t>due to research duplication and limited access to data</a:t>
          </a:r>
          <a:endParaRPr lang="el-GR" sz="1400" b="1" dirty="0">
            <a:solidFill>
              <a:schemeClr val="bg1"/>
            </a:solidFill>
          </a:endParaRPr>
        </a:p>
      </dgm:t>
    </dgm:pt>
    <dgm:pt modelId="{31CF8558-2A72-43B4-B9FB-1DFA32B9DE9D}" type="parTrans" cxnId="{0DDECB5E-B3FD-4656-A1D3-363677693F96}">
      <dgm:prSet/>
      <dgm:spPr/>
      <dgm:t>
        <a:bodyPr/>
        <a:lstStyle/>
        <a:p>
          <a:endParaRPr lang="el-GR" sz="1400" b="0"/>
        </a:p>
      </dgm:t>
    </dgm:pt>
    <dgm:pt modelId="{38834159-32E8-499B-952F-6C34E4A26E92}" type="sibTrans" cxnId="{0DDECB5E-B3FD-4656-A1D3-363677693F96}">
      <dgm:prSet/>
      <dgm:spPr/>
      <dgm:t>
        <a:bodyPr/>
        <a:lstStyle/>
        <a:p>
          <a:endParaRPr lang="el-GR" sz="1400" b="0"/>
        </a:p>
      </dgm:t>
    </dgm:pt>
    <dgm:pt modelId="{A00DC1E9-4F9F-4B1D-B795-FC90CF70DFB9}">
      <dgm:prSet phldrT="[Text]" custT="1"/>
      <dgm:spPr/>
      <dgm:t>
        <a:bodyPr/>
        <a:lstStyle/>
        <a:p>
          <a:r>
            <a:rPr lang="en-US" sz="1400" b="1" dirty="0" smtClean="0">
              <a:solidFill>
                <a:schemeClr val="bg1"/>
              </a:solidFill>
            </a:rPr>
            <a:t>Peer Review Processes </a:t>
          </a:r>
          <a:r>
            <a:rPr lang="en-US" sz="1400" b="0" dirty="0" smtClean="0">
              <a:solidFill>
                <a:schemeClr val="bg1"/>
              </a:solidFill>
            </a:rPr>
            <a:t>remain </a:t>
          </a:r>
          <a:r>
            <a:rPr lang="en-US" sz="1400" b="1" dirty="0" smtClean="0">
              <a:solidFill>
                <a:schemeClr val="bg1"/>
              </a:solidFill>
            </a:rPr>
            <a:t>fragmented</a:t>
          </a:r>
          <a:r>
            <a:rPr lang="en-US" sz="1400" b="0" dirty="0" smtClean="0">
              <a:solidFill>
                <a:schemeClr val="bg1"/>
              </a:solidFill>
            </a:rPr>
            <a:t>, </a:t>
          </a:r>
          <a:r>
            <a:rPr lang="en-US" sz="1400" b="1" dirty="0" smtClean="0">
              <a:solidFill>
                <a:schemeClr val="bg1"/>
              </a:solidFill>
            </a:rPr>
            <a:t>lengthy</a:t>
          </a:r>
          <a:r>
            <a:rPr lang="en-US" sz="1400" b="0" dirty="0" smtClean="0">
              <a:solidFill>
                <a:schemeClr val="bg1"/>
              </a:solidFill>
            </a:rPr>
            <a:t>, </a:t>
          </a:r>
          <a:r>
            <a:rPr lang="en-US" sz="1400" b="1" dirty="0" smtClean="0">
              <a:solidFill>
                <a:schemeClr val="bg1"/>
              </a:solidFill>
            </a:rPr>
            <a:t>biased</a:t>
          </a:r>
          <a:r>
            <a:rPr lang="en-US" sz="1400" b="0" dirty="0" smtClean="0">
              <a:solidFill>
                <a:schemeClr val="bg1"/>
              </a:solidFill>
            </a:rPr>
            <a:t> and in several cases </a:t>
          </a:r>
          <a:r>
            <a:rPr lang="en-US" sz="1400" b="1" dirty="0" smtClean="0">
              <a:solidFill>
                <a:schemeClr val="bg1"/>
              </a:solidFill>
            </a:rPr>
            <a:t>weak</a:t>
          </a:r>
          <a:r>
            <a:rPr lang="en-US" sz="1400" b="0" dirty="0" smtClean="0">
              <a:solidFill>
                <a:schemeClr val="bg1"/>
              </a:solidFill>
            </a:rPr>
            <a:t> and </a:t>
          </a:r>
          <a:r>
            <a:rPr lang="en-GB" sz="1400" b="1" dirty="0" smtClean="0">
              <a:solidFill>
                <a:schemeClr val="bg1"/>
              </a:solidFill>
            </a:rPr>
            <a:t>inefficient</a:t>
          </a:r>
        </a:p>
        <a:p>
          <a:r>
            <a:rPr lang="en-GB" sz="1400" b="1" dirty="0" smtClean="0">
              <a:solidFill>
                <a:schemeClr val="bg1"/>
              </a:solidFill>
            </a:rPr>
            <a:t>Reviewers</a:t>
          </a:r>
          <a:r>
            <a:rPr lang="en-GB" sz="1400" b="0" dirty="0" smtClean="0">
              <a:solidFill>
                <a:schemeClr val="bg1"/>
              </a:solidFill>
            </a:rPr>
            <a:t> are still equipped with only few tools and need to perform </a:t>
          </a:r>
          <a:r>
            <a:rPr lang="en-GB" sz="1400" b="1" dirty="0" smtClean="0">
              <a:solidFill>
                <a:schemeClr val="bg1"/>
              </a:solidFill>
            </a:rPr>
            <a:t>time-consuming</a:t>
          </a:r>
          <a:r>
            <a:rPr lang="en-GB" sz="1400" b="0" dirty="0" smtClean="0">
              <a:solidFill>
                <a:schemeClr val="bg1"/>
              </a:solidFill>
            </a:rPr>
            <a:t>, </a:t>
          </a:r>
          <a:r>
            <a:rPr lang="en-GB" sz="1400" b="1" dirty="0" smtClean="0">
              <a:solidFill>
                <a:schemeClr val="bg1"/>
              </a:solidFill>
            </a:rPr>
            <a:t>incomplete</a:t>
          </a:r>
          <a:r>
            <a:rPr lang="en-GB" sz="1400" b="0" dirty="0" smtClean="0">
              <a:solidFill>
                <a:schemeClr val="bg1"/>
              </a:solidFill>
            </a:rPr>
            <a:t> searches across </a:t>
          </a:r>
          <a:r>
            <a:rPr lang="en-GB" sz="1400" b="1" dirty="0" smtClean="0">
              <a:solidFill>
                <a:schemeClr val="bg1"/>
              </a:solidFill>
            </a:rPr>
            <a:t>global literature</a:t>
          </a:r>
          <a:endParaRPr lang="el-GR" sz="1400" b="1" dirty="0">
            <a:solidFill>
              <a:schemeClr val="bg1"/>
            </a:solidFill>
          </a:endParaRPr>
        </a:p>
      </dgm:t>
    </dgm:pt>
    <dgm:pt modelId="{4FAA8243-F34E-4444-9DF0-0BF7ED6EF7B2}" type="parTrans" cxnId="{9BFC9211-FC2B-43FE-B6C0-DEEC5EC446EC}">
      <dgm:prSet/>
      <dgm:spPr/>
      <dgm:t>
        <a:bodyPr/>
        <a:lstStyle/>
        <a:p>
          <a:endParaRPr lang="el-GR" sz="1400" b="0"/>
        </a:p>
      </dgm:t>
    </dgm:pt>
    <dgm:pt modelId="{E69DF5D8-95F3-47E6-A0A1-B1A8360D809C}" type="sibTrans" cxnId="{9BFC9211-FC2B-43FE-B6C0-DEEC5EC446EC}">
      <dgm:prSet/>
      <dgm:spPr/>
      <dgm:t>
        <a:bodyPr/>
        <a:lstStyle/>
        <a:p>
          <a:endParaRPr lang="el-GR" sz="1400" b="0"/>
        </a:p>
      </dgm:t>
    </dgm:pt>
    <dgm:pt modelId="{B1A6E8A6-AE34-48B4-87A8-9C8D2FC26299}">
      <dgm:prSet phldrT="[Text]" custT="1"/>
      <dgm:spPr/>
      <dgm:t>
        <a:bodyPr/>
        <a:lstStyle/>
        <a:p>
          <a:r>
            <a:rPr lang="en-US" sz="1400" b="0" dirty="0" smtClean="0">
              <a:solidFill>
                <a:schemeClr val="bg1"/>
              </a:solidFill>
            </a:rPr>
            <a:t>Current </a:t>
          </a:r>
          <a:r>
            <a:rPr lang="en-US" sz="1400" b="1" dirty="0" smtClean="0">
              <a:solidFill>
                <a:schemeClr val="bg1"/>
              </a:solidFill>
            </a:rPr>
            <a:t>evaluation metrics and systems</a:t>
          </a:r>
          <a:r>
            <a:rPr lang="en-US" sz="1400" b="0" dirty="0" smtClean="0">
              <a:solidFill>
                <a:schemeClr val="bg1"/>
              </a:solidFill>
            </a:rPr>
            <a:t> do </a:t>
          </a:r>
          <a:r>
            <a:rPr lang="en-US" sz="1400" b="0" i="1" dirty="0" smtClean="0">
              <a:solidFill>
                <a:schemeClr val="bg1"/>
              </a:solidFill>
            </a:rPr>
            <a:t>not</a:t>
          </a:r>
          <a:r>
            <a:rPr lang="en-US" sz="1400" b="0" dirty="0" smtClean="0">
              <a:solidFill>
                <a:schemeClr val="bg1"/>
              </a:solidFill>
            </a:rPr>
            <a:t> fully reflect the actual </a:t>
          </a:r>
          <a:r>
            <a:rPr lang="en-US" sz="1400" b="1" dirty="0" smtClean="0">
              <a:solidFill>
                <a:schemeClr val="bg1"/>
              </a:solidFill>
            </a:rPr>
            <a:t>quality</a:t>
          </a:r>
          <a:r>
            <a:rPr lang="en-US" sz="1400" b="0" dirty="0" smtClean="0">
              <a:solidFill>
                <a:schemeClr val="bg1"/>
              </a:solidFill>
            </a:rPr>
            <a:t>, </a:t>
          </a:r>
          <a:r>
            <a:rPr lang="en-US" sz="1400" b="1" dirty="0" smtClean="0">
              <a:solidFill>
                <a:schemeClr val="bg1"/>
              </a:solidFill>
            </a:rPr>
            <a:t>novelty</a:t>
          </a:r>
          <a:r>
            <a:rPr lang="en-US" sz="1400" b="0" dirty="0" smtClean="0">
              <a:solidFill>
                <a:schemeClr val="bg1"/>
              </a:solidFill>
            </a:rPr>
            <a:t> and </a:t>
          </a:r>
          <a:r>
            <a:rPr lang="en-US" sz="1400" b="1" dirty="0" smtClean="0">
              <a:solidFill>
                <a:schemeClr val="bg1"/>
              </a:solidFill>
            </a:rPr>
            <a:t>impact</a:t>
          </a:r>
          <a:r>
            <a:rPr lang="en-US" sz="1400" b="0" dirty="0" smtClean="0">
              <a:solidFill>
                <a:schemeClr val="bg1"/>
              </a:solidFill>
            </a:rPr>
            <a:t> of the </a:t>
          </a:r>
          <a:r>
            <a:rPr lang="en-GB" sz="1400" b="0" dirty="0" smtClean="0">
              <a:solidFill>
                <a:schemeClr val="bg1"/>
              </a:solidFill>
            </a:rPr>
            <a:t>published work</a:t>
          </a:r>
        </a:p>
        <a:p>
          <a:r>
            <a:rPr lang="en-US" sz="1400" b="0" dirty="0" smtClean="0">
              <a:solidFill>
                <a:schemeClr val="bg1"/>
              </a:solidFill>
            </a:rPr>
            <a:t>The </a:t>
          </a:r>
          <a:r>
            <a:rPr lang="en-US" sz="1400" b="1" dirty="0" smtClean="0">
              <a:solidFill>
                <a:schemeClr val="bg1"/>
              </a:solidFill>
            </a:rPr>
            <a:t>dynamics</a:t>
          </a:r>
          <a:r>
            <a:rPr lang="en-US" sz="1400" b="0" dirty="0" smtClean="0">
              <a:solidFill>
                <a:schemeClr val="bg1"/>
              </a:solidFill>
            </a:rPr>
            <a:t> of the field, the research work and the researcher are </a:t>
          </a:r>
          <a:r>
            <a:rPr lang="en-US" sz="1400" b="0" i="1" dirty="0" smtClean="0">
              <a:solidFill>
                <a:schemeClr val="bg1"/>
              </a:solidFill>
            </a:rPr>
            <a:t>not</a:t>
          </a:r>
          <a:r>
            <a:rPr lang="en-US" sz="1400" b="0" dirty="0" smtClean="0">
              <a:solidFill>
                <a:schemeClr val="bg1"/>
              </a:solidFill>
            </a:rPr>
            <a:t> taken into consideration</a:t>
          </a:r>
          <a:endParaRPr lang="el-GR" sz="1400" b="0" dirty="0">
            <a:solidFill>
              <a:schemeClr val="bg1"/>
            </a:solidFill>
          </a:endParaRPr>
        </a:p>
      </dgm:t>
    </dgm:pt>
    <dgm:pt modelId="{CD84F03A-CB5D-4278-987B-41C7C832B353}" type="parTrans" cxnId="{90799EDD-EB62-4EDB-8E83-5CD2721A731F}">
      <dgm:prSet/>
      <dgm:spPr/>
      <dgm:t>
        <a:bodyPr/>
        <a:lstStyle/>
        <a:p>
          <a:endParaRPr lang="el-GR" sz="1400" b="0"/>
        </a:p>
      </dgm:t>
    </dgm:pt>
    <dgm:pt modelId="{99D896AB-C379-4E26-B55A-1A716D3D2B4D}" type="sibTrans" cxnId="{90799EDD-EB62-4EDB-8E83-5CD2721A731F}">
      <dgm:prSet/>
      <dgm:spPr/>
      <dgm:t>
        <a:bodyPr/>
        <a:lstStyle/>
        <a:p>
          <a:endParaRPr lang="el-GR" sz="1400" b="0"/>
        </a:p>
      </dgm:t>
    </dgm:pt>
    <dgm:pt modelId="{A952A70C-821A-4805-93D3-083A4636C90D}">
      <dgm:prSet phldrT="[Text]" custT="1"/>
      <dgm:spPr/>
      <dgm:t>
        <a:bodyPr/>
        <a:lstStyle/>
        <a:p>
          <a:r>
            <a:rPr lang="en-US" sz="1400" b="1" dirty="0" smtClean="0">
              <a:solidFill>
                <a:schemeClr val="bg1"/>
              </a:solidFill>
            </a:rPr>
            <a:t>Limited results </a:t>
          </a:r>
          <a:r>
            <a:rPr lang="en-US" sz="1400" b="0" dirty="0" smtClean="0">
              <a:solidFill>
                <a:schemeClr val="bg1"/>
              </a:solidFill>
            </a:rPr>
            <a:t>of </a:t>
          </a:r>
          <a:r>
            <a:rPr lang="en-US" sz="1400" b="1" dirty="0" smtClean="0">
              <a:solidFill>
                <a:schemeClr val="bg1"/>
              </a:solidFill>
            </a:rPr>
            <a:t>science</a:t>
          </a:r>
          <a:r>
            <a:rPr lang="en-US" sz="1400" b="0" dirty="0" smtClean="0">
              <a:solidFill>
                <a:schemeClr val="bg1"/>
              </a:solidFill>
            </a:rPr>
            <a:t> in dealing with </a:t>
          </a:r>
          <a:r>
            <a:rPr lang="en-US" sz="1400" b="1" dirty="0" smtClean="0">
              <a:solidFill>
                <a:schemeClr val="bg1"/>
              </a:solidFill>
            </a:rPr>
            <a:t>great challenges</a:t>
          </a:r>
          <a:r>
            <a:rPr lang="en-US" sz="1400" b="0" dirty="0" smtClean="0">
              <a:solidFill>
                <a:schemeClr val="bg1"/>
              </a:solidFill>
            </a:rPr>
            <a:t>, such as poverty, climate change, unemployment, social exclusion, which aim at a healthy and productive population</a:t>
          </a:r>
          <a:endParaRPr lang="el-GR" sz="1400" b="0" dirty="0">
            <a:solidFill>
              <a:schemeClr val="bg1"/>
            </a:solidFill>
          </a:endParaRPr>
        </a:p>
      </dgm:t>
    </dgm:pt>
    <dgm:pt modelId="{7831A689-D5EE-45B9-879F-2E23DC51B93A}" type="parTrans" cxnId="{D0B6B5CB-9069-430A-B2A4-F7B0129DF0B9}">
      <dgm:prSet/>
      <dgm:spPr/>
      <dgm:t>
        <a:bodyPr/>
        <a:lstStyle/>
        <a:p>
          <a:endParaRPr lang="el-GR" sz="1400" b="0"/>
        </a:p>
      </dgm:t>
    </dgm:pt>
    <dgm:pt modelId="{1FFA5742-A869-4211-A96E-3C8DBDAC6696}" type="sibTrans" cxnId="{D0B6B5CB-9069-430A-B2A4-F7B0129DF0B9}">
      <dgm:prSet/>
      <dgm:spPr/>
      <dgm:t>
        <a:bodyPr/>
        <a:lstStyle/>
        <a:p>
          <a:endParaRPr lang="el-GR" sz="1400" b="0"/>
        </a:p>
      </dgm:t>
    </dgm:pt>
    <dgm:pt modelId="{48F5F881-55DA-4B49-A95C-775914BC4E32}" type="pres">
      <dgm:prSet presAssocID="{0016565F-A5E9-4979-A3CE-2CAFCF0350FA}" presName="diagram" presStyleCnt="0">
        <dgm:presLayoutVars>
          <dgm:dir/>
          <dgm:resizeHandles val="exact"/>
        </dgm:presLayoutVars>
      </dgm:prSet>
      <dgm:spPr/>
      <dgm:t>
        <a:bodyPr/>
        <a:lstStyle/>
        <a:p>
          <a:endParaRPr lang="en-US"/>
        </a:p>
      </dgm:t>
    </dgm:pt>
    <dgm:pt modelId="{EA676108-7B33-4C22-A9A2-8B0E6FDD5F99}" type="pres">
      <dgm:prSet presAssocID="{6C100692-1219-40A3-A34A-5984771EE50F}" presName="node" presStyleLbl="node1" presStyleIdx="0" presStyleCnt="4" custLinFactNeighborX="-956" custLinFactNeighborY="10246">
        <dgm:presLayoutVars>
          <dgm:bulletEnabled val="1"/>
        </dgm:presLayoutVars>
      </dgm:prSet>
      <dgm:spPr/>
      <dgm:t>
        <a:bodyPr/>
        <a:lstStyle/>
        <a:p>
          <a:endParaRPr lang="el-GR"/>
        </a:p>
      </dgm:t>
    </dgm:pt>
    <dgm:pt modelId="{1988D495-78BE-4286-913D-AA3CD7A5B66E}" type="pres">
      <dgm:prSet presAssocID="{38834159-32E8-499B-952F-6C34E4A26E92}" presName="sibTrans" presStyleCnt="0"/>
      <dgm:spPr/>
    </dgm:pt>
    <dgm:pt modelId="{A7E3AE4C-25FB-43D7-B9D4-EADC26C541D4}" type="pres">
      <dgm:prSet presAssocID="{A00DC1E9-4F9F-4B1D-B795-FC90CF70DFB9}" presName="node" presStyleLbl="node1" presStyleIdx="1" presStyleCnt="4" custLinFactNeighborY="12168">
        <dgm:presLayoutVars>
          <dgm:bulletEnabled val="1"/>
        </dgm:presLayoutVars>
      </dgm:prSet>
      <dgm:spPr/>
      <dgm:t>
        <a:bodyPr/>
        <a:lstStyle/>
        <a:p>
          <a:endParaRPr lang="el-GR"/>
        </a:p>
      </dgm:t>
    </dgm:pt>
    <dgm:pt modelId="{D3DBE7EC-F652-4112-81C3-F1DE1EBDF92F}" type="pres">
      <dgm:prSet presAssocID="{E69DF5D8-95F3-47E6-A0A1-B1A8360D809C}" presName="sibTrans" presStyleCnt="0"/>
      <dgm:spPr/>
    </dgm:pt>
    <dgm:pt modelId="{145C5DE2-0E76-4068-A359-A35AFFD6DB4E}" type="pres">
      <dgm:prSet presAssocID="{B1A6E8A6-AE34-48B4-87A8-9C8D2FC26299}" presName="node" presStyleLbl="node1" presStyleIdx="2" presStyleCnt="4">
        <dgm:presLayoutVars>
          <dgm:bulletEnabled val="1"/>
        </dgm:presLayoutVars>
      </dgm:prSet>
      <dgm:spPr/>
      <dgm:t>
        <a:bodyPr/>
        <a:lstStyle/>
        <a:p>
          <a:endParaRPr lang="el-GR"/>
        </a:p>
      </dgm:t>
    </dgm:pt>
    <dgm:pt modelId="{3E14F856-A1F0-43EF-99A7-8B116F069AEC}" type="pres">
      <dgm:prSet presAssocID="{99D896AB-C379-4E26-B55A-1A716D3D2B4D}" presName="sibTrans" presStyleCnt="0"/>
      <dgm:spPr/>
    </dgm:pt>
    <dgm:pt modelId="{81B7B7C6-3B12-48AD-B435-B32D969973E4}" type="pres">
      <dgm:prSet presAssocID="{A952A70C-821A-4805-93D3-083A4636C90D}" presName="node" presStyleLbl="node1" presStyleIdx="3" presStyleCnt="4">
        <dgm:presLayoutVars>
          <dgm:bulletEnabled val="1"/>
        </dgm:presLayoutVars>
      </dgm:prSet>
      <dgm:spPr/>
      <dgm:t>
        <a:bodyPr/>
        <a:lstStyle/>
        <a:p>
          <a:endParaRPr lang="el-GR"/>
        </a:p>
      </dgm:t>
    </dgm:pt>
  </dgm:ptLst>
  <dgm:cxnLst>
    <dgm:cxn modelId="{6769905A-6341-454C-8AF3-76F7E1B71F92}" type="presOf" srcId="{A00DC1E9-4F9F-4B1D-B795-FC90CF70DFB9}" destId="{A7E3AE4C-25FB-43D7-B9D4-EADC26C541D4}" srcOrd="0" destOrd="0" presId="urn:microsoft.com/office/officeart/2005/8/layout/default"/>
    <dgm:cxn modelId="{A11BB351-8439-4D9B-A625-4564C53CE5CB}" type="presOf" srcId="{A952A70C-821A-4805-93D3-083A4636C90D}" destId="{81B7B7C6-3B12-48AD-B435-B32D969973E4}" srcOrd="0" destOrd="0" presId="urn:microsoft.com/office/officeart/2005/8/layout/default"/>
    <dgm:cxn modelId="{9BFC9211-FC2B-43FE-B6C0-DEEC5EC446EC}" srcId="{0016565F-A5E9-4979-A3CE-2CAFCF0350FA}" destId="{A00DC1E9-4F9F-4B1D-B795-FC90CF70DFB9}" srcOrd="1" destOrd="0" parTransId="{4FAA8243-F34E-4444-9DF0-0BF7ED6EF7B2}" sibTransId="{E69DF5D8-95F3-47E6-A0A1-B1A8360D809C}"/>
    <dgm:cxn modelId="{8417CD07-6FA8-4D1F-8A2C-657D1253EFAF}" type="presOf" srcId="{0016565F-A5E9-4979-A3CE-2CAFCF0350FA}" destId="{48F5F881-55DA-4B49-A95C-775914BC4E32}" srcOrd="0" destOrd="0" presId="urn:microsoft.com/office/officeart/2005/8/layout/default"/>
    <dgm:cxn modelId="{90799EDD-EB62-4EDB-8E83-5CD2721A731F}" srcId="{0016565F-A5E9-4979-A3CE-2CAFCF0350FA}" destId="{B1A6E8A6-AE34-48B4-87A8-9C8D2FC26299}" srcOrd="2" destOrd="0" parTransId="{CD84F03A-CB5D-4278-987B-41C7C832B353}" sibTransId="{99D896AB-C379-4E26-B55A-1A716D3D2B4D}"/>
    <dgm:cxn modelId="{A0315BD2-D778-4AC7-B722-795CC16FD436}" type="presOf" srcId="{6C100692-1219-40A3-A34A-5984771EE50F}" destId="{EA676108-7B33-4C22-A9A2-8B0E6FDD5F99}" srcOrd="0" destOrd="0" presId="urn:microsoft.com/office/officeart/2005/8/layout/default"/>
    <dgm:cxn modelId="{D0B6B5CB-9069-430A-B2A4-F7B0129DF0B9}" srcId="{0016565F-A5E9-4979-A3CE-2CAFCF0350FA}" destId="{A952A70C-821A-4805-93D3-083A4636C90D}" srcOrd="3" destOrd="0" parTransId="{7831A689-D5EE-45B9-879F-2E23DC51B93A}" sibTransId="{1FFA5742-A869-4211-A96E-3C8DBDAC6696}"/>
    <dgm:cxn modelId="{7138EFF5-1C22-4524-943A-9BB19384BC04}" type="presOf" srcId="{B1A6E8A6-AE34-48B4-87A8-9C8D2FC26299}" destId="{145C5DE2-0E76-4068-A359-A35AFFD6DB4E}" srcOrd="0" destOrd="0" presId="urn:microsoft.com/office/officeart/2005/8/layout/default"/>
    <dgm:cxn modelId="{0DDECB5E-B3FD-4656-A1D3-363677693F96}" srcId="{0016565F-A5E9-4979-A3CE-2CAFCF0350FA}" destId="{6C100692-1219-40A3-A34A-5984771EE50F}" srcOrd="0" destOrd="0" parTransId="{31CF8558-2A72-43B4-B9FB-1DFA32B9DE9D}" sibTransId="{38834159-32E8-499B-952F-6C34E4A26E92}"/>
    <dgm:cxn modelId="{2C3712C5-7EBC-405D-81F1-ACAA64C8457F}" type="presParOf" srcId="{48F5F881-55DA-4B49-A95C-775914BC4E32}" destId="{EA676108-7B33-4C22-A9A2-8B0E6FDD5F99}" srcOrd="0" destOrd="0" presId="urn:microsoft.com/office/officeart/2005/8/layout/default"/>
    <dgm:cxn modelId="{6A03E9B9-1896-488D-8570-F816494ACA51}" type="presParOf" srcId="{48F5F881-55DA-4B49-A95C-775914BC4E32}" destId="{1988D495-78BE-4286-913D-AA3CD7A5B66E}" srcOrd="1" destOrd="0" presId="urn:microsoft.com/office/officeart/2005/8/layout/default"/>
    <dgm:cxn modelId="{C44649A3-5BF3-44AD-B167-7219ACF334F6}" type="presParOf" srcId="{48F5F881-55DA-4B49-A95C-775914BC4E32}" destId="{A7E3AE4C-25FB-43D7-B9D4-EADC26C541D4}" srcOrd="2" destOrd="0" presId="urn:microsoft.com/office/officeart/2005/8/layout/default"/>
    <dgm:cxn modelId="{82A0E290-2F92-4EDB-9206-61BFF55AEF8A}" type="presParOf" srcId="{48F5F881-55DA-4B49-A95C-775914BC4E32}" destId="{D3DBE7EC-F652-4112-81C3-F1DE1EBDF92F}" srcOrd="3" destOrd="0" presId="urn:microsoft.com/office/officeart/2005/8/layout/default"/>
    <dgm:cxn modelId="{F14DF38E-8632-4CD9-AE25-2DB9AF987D4E}" type="presParOf" srcId="{48F5F881-55DA-4B49-A95C-775914BC4E32}" destId="{145C5DE2-0E76-4068-A359-A35AFFD6DB4E}" srcOrd="4" destOrd="0" presId="urn:microsoft.com/office/officeart/2005/8/layout/default"/>
    <dgm:cxn modelId="{87F70081-90AB-41B1-BB3A-AF5E66917405}" type="presParOf" srcId="{48F5F881-55DA-4B49-A95C-775914BC4E32}" destId="{3E14F856-A1F0-43EF-99A7-8B116F069AEC}" srcOrd="5" destOrd="0" presId="urn:microsoft.com/office/officeart/2005/8/layout/default"/>
    <dgm:cxn modelId="{62344521-9548-44AC-9715-1DC696C8DF79}" type="presParOf" srcId="{48F5F881-55DA-4B49-A95C-775914BC4E32}" destId="{81B7B7C6-3B12-48AD-B435-B32D969973E4}"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76108-7B33-4C22-A9A2-8B0E6FDD5F99}">
      <dsp:nvSpPr>
        <dsp:cNvPr id="0" name=""/>
        <dsp:cNvSpPr/>
      </dsp:nvSpPr>
      <dsp:spPr>
        <a:xfrm>
          <a:off x="265735" y="206888"/>
          <a:ext cx="3343280" cy="20059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No universal well-structured repositories of scientific and research data </a:t>
          </a:r>
          <a:r>
            <a:rPr lang="en-US" sz="1400" b="0" kern="1200" dirty="0" smtClean="0">
              <a:solidFill>
                <a:schemeClr val="bg1"/>
              </a:solidFill>
            </a:rPr>
            <a:t>for </a:t>
          </a:r>
          <a:r>
            <a:rPr lang="en-US" sz="1400" b="1" kern="1200" dirty="0" smtClean="0">
              <a:solidFill>
                <a:schemeClr val="bg1"/>
              </a:solidFill>
            </a:rPr>
            <a:t>experimentation</a:t>
          </a:r>
          <a:r>
            <a:rPr lang="en-US" sz="1400" b="0" kern="1200" dirty="0" smtClean="0">
              <a:solidFill>
                <a:schemeClr val="bg1"/>
              </a:solidFill>
            </a:rPr>
            <a:t> and </a:t>
          </a:r>
          <a:r>
            <a:rPr lang="en-US" sz="1400" b="1" kern="1200" dirty="0" smtClean="0">
              <a:solidFill>
                <a:schemeClr val="bg1"/>
              </a:solidFill>
            </a:rPr>
            <a:t>benchmarking</a:t>
          </a:r>
          <a:r>
            <a:rPr lang="en-US" sz="1400" b="0" kern="1200" dirty="0" smtClean="0">
              <a:solidFill>
                <a:schemeClr val="bg1"/>
              </a:solidFill>
            </a:rPr>
            <a:t> of pertinent research works in a given thematic area</a:t>
          </a:r>
        </a:p>
        <a:p>
          <a:pPr lvl="0" algn="ctr" defTabSz="622300">
            <a:lnSpc>
              <a:spcPct val="90000"/>
            </a:lnSpc>
            <a:spcBef>
              <a:spcPct val="0"/>
            </a:spcBef>
            <a:spcAft>
              <a:spcPct val="35000"/>
            </a:spcAft>
          </a:pPr>
          <a:r>
            <a:rPr lang="en-US" sz="1400" b="1" kern="1200" dirty="0" smtClean="0">
              <a:solidFill>
                <a:schemeClr val="bg1"/>
              </a:solidFill>
            </a:rPr>
            <a:t>Poor linking </a:t>
          </a:r>
          <a:r>
            <a:rPr lang="en-US" sz="1400" b="0" kern="1200" dirty="0" smtClean="0">
              <a:solidFill>
                <a:schemeClr val="bg1"/>
              </a:solidFill>
            </a:rPr>
            <a:t>of research with </a:t>
          </a:r>
          <a:r>
            <a:rPr lang="en-US" sz="1400" b="1" kern="1200" dirty="0" smtClean="0">
              <a:solidFill>
                <a:schemeClr val="bg1"/>
              </a:solidFill>
            </a:rPr>
            <a:t>data journals</a:t>
          </a:r>
          <a:r>
            <a:rPr lang="en-US" sz="1400" b="0" kern="1200" dirty="0" smtClean="0">
              <a:solidFill>
                <a:schemeClr val="bg1"/>
              </a:solidFill>
            </a:rPr>
            <a:t> and open access </a:t>
          </a:r>
          <a:r>
            <a:rPr lang="en-US" sz="1400" b="1" kern="1200" dirty="0" smtClean="0">
              <a:solidFill>
                <a:schemeClr val="bg1"/>
              </a:solidFill>
            </a:rPr>
            <a:t>datasets</a:t>
          </a:r>
        </a:p>
        <a:p>
          <a:pPr lvl="0" algn="ctr" defTabSz="622300">
            <a:lnSpc>
              <a:spcPct val="90000"/>
            </a:lnSpc>
            <a:spcBef>
              <a:spcPct val="0"/>
            </a:spcBef>
            <a:spcAft>
              <a:spcPct val="35000"/>
            </a:spcAft>
          </a:pPr>
          <a:r>
            <a:rPr lang="en-US" sz="1400" b="1" kern="1200" dirty="0" smtClean="0">
              <a:solidFill>
                <a:schemeClr val="bg1"/>
              </a:solidFill>
            </a:rPr>
            <a:t>Waste on resources </a:t>
          </a:r>
          <a:r>
            <a:rPr lang="en-US" sz="1400" b="0" kern="1200" dirty="0" smtClean="0">
              <a:solidFill>
                <a:schemeClr val="bg1"/>
              </a:solidFill>
            </a:rPr>
            <a:t>due to research duplication and limited access to data</a:t>
          </a:r>
          <a:endParaRPr lang="el-GR" sz="1400" b="1" kern="1200" dirty="0">
            <a:solidFill>
              <a:schemeClr val="bg1"/>
            </a:solidFill>
          </a:endParaRPr>
        </a:p>
      </dsp:txBody>
      <dsp:txXfrm>
        <a:off x="265735" y="206888"/>
        <a:ext cx="3343280" cy="2005968"/>
      </dsp:txXfrm>
    </dsp:sp>
    <dsp:sp modelId="{A7E3AE4C-25FB-43D7-B9D4-EADC26C541D4}">
      <dsp:nvSpPr>
        <dsp:cNvPr id="0" name=""/>
        <dsp:cNvSpPr/>
      </dsp:nvSpPr>
      <dsp:spPr>
        <a:xfrm>
          <a:off x="3975305" y="245443"/>
          <a:ext cx="3343280" cy="20059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Peer Review Processes </a:t>
          </a:r>
          <a:r>
            <a:rPr lang="en-US" sz="1400" b="0" kern="1200" dirty="0" smtClean="0">
              <a:solidFill>
                <a:schemeClr val="bg1"/>
              </a:solidFill>
            </a:rPr>
            <a:t>remain </a:t>
          </a:r>
          <a:r>
            <a:rPr lang="en-US" sz="1400" b="1" kern="1200" dirty="0" smtClean="0">
              <a:solidFill>
                <a:schemeClr val="bg1"/>
              </a:solidFill>
            </a:rPr>
            <a:t>fragmented</a:t>
          </a:r>
          <a:r>
            <a:rPr lang="en-US" sz="1400" b="0" kern="1200" dirty="0" smtClean="0">
              <a:solidFill>
                <a:schemeClr val="bg1"/>
              </a:solidFill>
            </a:rPr>
            <a:t>, </a:t>
          </a:r>
          <a:r>
            <a:rPr lang="en-US" sz="1400" b="1" kern="1200" dirty="0" smtClean="0">
              <a:solidFill>
                <a:schemeClr val="bg1"/>
              </a:solidFill>
            </a:rPr>
            <a:t>lengthy</a:t>
          </a:r>
          <a:r>
            <a:rPr lang="en-US" sz="1400" b="0" kern="1200" dirty="0" smtClean="0">
              <a:solidFill>
                <a:schemeClr val="bg1"/>
              </a:solidFill>
            </a:rPr>
            <a:t>, </a:t>
          </a:r>
          <a:r>
            <a:rPr lang="en-US" sz="1400" b="1" kern="1200" dirty="0" smtClean="0">
              <a:solidFill>
                <a:schemeClr val="bg1"/>
              </a:solidFill>
            </a:rPr>
            <a:t>biased</a:t>
          </a:r>
          <a:r>
            <a:rPr lang="en-US" sz="1400" b="0" kern="1200" dirty="0" smtClean="0">
              <a:solidFill>
                <a:schemeClr val="bg1"/>
              </a:solidFill>
            </a:rPr>
            <a:t> and in several cases </a:t>
          </a:r>
          <a:r>
            <a:rPr lang="en-US" sz="1400" b="1" kern="1200" dirty="0" smtClean="0">
              <a:solidFill>
                <a:schemeClr val="bg1"/>
              </a:solidFill>
            </a:rPr>
            <a:t>weak</a:t>
          </a:r>
          <a:r>
            <a:rPr lang="en-US" sz="1400" b="0" kern="1200" dirty="0" smtClean="0">
              <a:solidFill>
                <a:schemeClr val="bg1"/>
              </a:solidFill>
            </a:rPr>
            <a:t> and </a:t>
          </a:r>
          <a:r>
            <a:rPr lang="en-GB" sz="1400" b="1" kern="1200" dirty="0" smtClean="0">
              <a:solidFill>
                <a:schemeClr val="bg1"/>
              </a:solidFill>
            </a:rPr>
            <a:t>inefficient</a:t>
          </a:r>
        </a:p>
        <a:p>
          <a:pPr lvl="0" algn="ctr" defTabSz="622300">
            <a:lnSpc>
              <a:spcPct val="90000"/>
            </a:lnSpc>
            <a:spcBef>
              <a:spcPct val="0"/>
            </a:spcBef>
            <a:spcAft>
              <a:spcPct val="35000"/>
            </a:spcAft>
          </a:pPr>
          <a:r>
            <a:rPr lang="en-GB" sz="1400" b="1" kern="1200" dirty="0" smtClean="0">
              <a:solidFill>
                <a:schemeClr val="bg1"/>
              </a:solidFill>
            </a:rPr>
            <a:t>Reviewers</a:t>
          </a:r>
          <a:r>
            <a:rPr lang="en-GB" sz="1400" b="0" kern="1200" dirty="0" smtClean="0">
              <a:solidFill>
                <a:schemeClr val="bg1"/>
              </a:solidFill>
            </a:rPr>
            <a:t> are still equipped with only few tools and need to perform </a:t>
          </a:r>
          <a:r>
            <a:rPr lang="en-GB" sz="1400" b="1" kern="1200" dirty="0" smtClean="0">
              <a:solidFill>
                <a:schemeClr val="bg1"/>
              </a:solidFill>
            </a:rPr>
            <a:t>time-consuming</a:t>
          </a:r>
          <a:r>
            <a:rPr lang="en-GB" sz="1400" b="0" kern="1200" dirty="0" smtClean="0">
              <a:solidFill>
                <a:schemeClr val="bg1"/>
              </a:solidFill>
            </a:rPr>
            <a:t>, </a:t>
          </a:r>
          <a:r>
            <a:rPr lang="en-GB" sz="1400" b="1" kern="1200" dirty="0" smtClean="0">
              <a:solidFill>
                <a:schemeClr val="bg1"/>
              </a:solidFill>
            </a:rPr>
            <a:t>incomplete</a:t>
          </a:r>
          <a:r>
            <a:rPr lang="en-GB" sz="1400" b="0" kern="1200" dirty="0" smtClean="0">
              <a:solidFill>
                <a:schemeClr val="bg1"/>
              </a:solidFill>
            </a:rPr>
            <a:t> searches across </a:t>
          </a:r>
          <a:r>
            <a:rPr lang="en-GB" sz="1400" b="1" kern="1200" dirty="0" smtClean="0">
              <a:solidFill>
                <a:schemeClr val="bg1"/>
              </a:solidFill>
            </a:rPr>
            <a:t>global literature</a:t>
          </a:r>
          <a:endParaRPr lang="el-GR" sz="1400" b="1" kern="1200" dirty="0">
            <a:solidFill>
              <a:schemeClr val="bg1"/>
            </a:solidFill>
          </a:endParaRPr>
        </a:p>
      </dsp:txBody>
      <dsp:txXfrm>
        <a:off x="3975305" y="245443"/>
        <a:ext cx="3343280" cy="2005968"/>
      </dsp:txXfrm>
    </dsp:sp>
    <dsp:sp modelId="{145C5DE2-0E76-4068-A359-A35AFFD6DB4E}">
      <dsp:nvSpPr>
        <dsp:cNvPr id="0" name=""/>
        <dsp:cNvSpPr/>
      </dsp:nvSpPr>
      <dsp:spPr>
        <a:xfrm>
          <a:off x="297696" y="2341653"/>
          <a:ext cx="3343280" cy="20059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solidFill>
                <a:schemeClr val="bg1"/>
              </a:solidFill>
            </a:rPr>
            <a:t>Current </a:t>
          </a:r>
          <a:r>
            <a:rPr lang="en-US" sz="1400" b="1" kern="1200" dirty="0" smtClean="0">
              <a:solidFill>
                <a:schemeClr val="bg1"/>
              </a:solidFill>
            </a:rPr>
            <a:t>evaluation metrics and systems</a:t>
          </a:r>
          <a:r>
            <a:rPr lang="en-US" sz="1400" b="0" kern="1200" dirty="0" smtClean="0">
              <a:solidFill>
                <a:schemeClr val="bg1"/>
              </a:solidFill>
            </a:rPr>
            <a:t> do </a:t>
          </a:r>
          <a:r>
            <a:rPr lang="en-US" sz="1400" b="0" i="1" kern="1200" dirty="0" smtClean="0">
              <a:solidFill>
                <a:schemeClr val="bg1"/>
              </a:solidFill>
            </a:rPr>
            <a:t>not</a:t>
          </a:r>
          <a:r>
            <a:rPr lang="en-US" sz="1400" b="0" kern="1200" dirty="0" smtClean="0">
              <a:solidFill>
                <a:schemeClr val="bg1"/>
              </a:solidFill>
            </a:rPr>
            <a:t> fully reflect the actual </a:t>
          </a:r>
          <a:r>
            <a:rPr lang="en-US" sz="1400" b="1" kern="1200" dirty="0" smtClean="0">
              <a:solidFill>
                <a:schemeClr val="bg1"/>
              </a:solidFill>
            </a:rPr>
            <a:t>quality</a:t>
          </a:r>
          <a:r>
            <a:rPr lang="en-US" sz="1400" b="0" kern="1200" dirty="0" smtClean="0">
              <a:solidFill>
                <a:schemeClr val="bg1"/>
              </a:solidFill>
            </a:rPr>
            <a:t>, </a:t>
          </a:r>
          <a:r>
            <a:rPr lang="en-US" sz="1400" b="1" kern="1200" dirty="0" smtClean="0">
              <a:solidFill>
                <a:schemeClr val="bg1"/>
              </a:solidFill>
            </a:rPr>
            <a:t>novelty</a:t>
          </a:r>
          <a:r>
            <a:rPr lang="en-US" sz="1400" b="0" kern="1200" dirty="0" smtClean="0">
              <a:solidFill>
                <a:schemeClr val="bg1"/>
              </a:solidFill>
            </a:rPr>
            <a:t> and </a:t>
          </a:r>
          <a:r>
            <a:rPr lang="en-US" sz="1400" b="1" kern="1200" dirty="0" smtClean="0">
              <a:solidFill>
                <a:schemeClr val="bg1"/>
              </a:solidFill>
            </a:rPr>
            <a:t>impact</a:t>
          </a:r>
          <a:r>
            <a:rPr lang="en-US" sz="1400" b="0" kern="1200" dirty="0" smtClean="0">
              <a:solidFill>
                <a:schemeClr val="bg1"/>
              </a:solidFill>
            </a:rPr>
            <a:t> of the </a:t>
          </a:r>
          <a:r>
            <a:rPr lang="en-GB" sz="1400" b="0" kern="1200" dirty="0" smtClean="0">
              <a:solidFill>
                <a:schemeClr val="bg1"/>
              </a:solidFill>
            </a:rPr>
            <a:t>published work</a:t>
          </a:r>
        </a:p>
        <a:p>
          <a:pPr lvl="0" algn="ctr" defTabSz="622300">
            <a:lnSpc>
              <a:spcPct val="90000"/>
            </a:lnSpc>
            <a:spcBef>
              <a:spcPct val="0"/>
            </a:spcBef>
            <a:spcAft>
              <a:spcPct val="35000"/>
            </a:spcAft>
          </a:pPr>
          <a:r>
            <a:rPr lang="en-US" sz="1400" b="0" kern="1200" dirty="0" smtClean="0">
              <a:solidFill>
                <a:schemeClr val="bg1"/>
              </a:solidFill>
            </a:rPr>
            <a:t>The </a:t>
          </a:r>
          <a:r>
            <a:rPr lang="en-US" sz="1400" b="1" kern="1200" dirty="0" smtClean="0">
              <a:solidFill>
                <a:schemeClr val="bg1"/>
              </a:solidFill>
            </a:rPr>
            <a:t>dynamics</a:t>
          </a:r>
          <a:r>
            <a:rPr lang="en-US" sz="1400" b="0" kern="1200" dirty="0" smtClean="0">
              <a:solidFill>
                <a:schemeClr val="bg1"/>
              </a:solidFill>
            </a:rPr>
            <a:t> of the field, the research work and the researcher are </a:t>
          </a:r>
          <a:r>
            <a:rPr lang="en-US" sz="1400" b="0" i="1" kern="1200" dirty="0" smtClean="0">
              <a:solidFill>
                <a:schemeClr val="bg1"/>
              </a:solidFill>
            </a:rPr>
            <a:t>not</a:t>
          </a:r>
          <a:r>
            <a:rPr lang="en-US" sz="1400" b="0" kern="1200" dirty="0" smtClean="0">
              <a:solidFill>
                <a:schemeClr val="bg1"/>
              </a:solidFill>
            </a:rPr>
            <a:t> taken into consideration</a:t>
          </a:r>
          <a:endParaRPr lang="el-GR" sz="1400" b="0" kern="1200" dirty="0">
            <a:solidFill>
              <a:schemeClr val="bg1"/>
            </a:solidFill>
          </a:endParaRPr>
        </a:p>
      </dsp:txBody>
      <dsp:txXfrm>
        <a:off x="297696" y="2341653"/>
        <a:ext cx="3343280" cy="2005968"/>
      </dsp:txXfrm>
    </dsp:sp>
    <dsp:sp modelId="{81B7B7C6-3B12-48AD-B435-B32D969973E4}">
      <dsp:nvSpPr>
        <dsp:cNvPr id="0" name=""/>
        <dsp:cNvSpPr/>
      </dsp:nvSpPr>
      <dsp:spPr>
        <a:xfrm>
          <a:off x="3975305" y="2341653"/>
          <a:ext cx="3343280" cy="20059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bg1"/>
              </a:solidFill>
            </a:rPr>
            <a:t>Limited results </a:t>
          </a:r>
          <a:r>
            <a:rPr lang="en-US" sz="1400" b="0" kern="1200" dirty="0" smtClean="0">
              <a:solidFill>
                <a:schemeClr val="bg1"/>
              </a:solidFill>
            </a:rPr>
            <a:t>of </a:t>
          </a:r>
          <a:r>
            <a:rPr lang="en-US" sz="1400" b="1" kern="1200" dirty="0" smtClean="0">
              <a:solidFill>
                <a:schemeClr val="bg1"/>
              </a:solidFill>
            </a:rPr>
            <a:t>science</a:t>
          </a:r>
          <a:r>
            <a:rPr lang="en-US" sz="1400" b="0" kern="1200" dirty="0" smtClean="0">
              <a:solidFill>
                <a:schemeClr val="bg1"/>
              </a:solidFill>
            </a:rPr>
            <a:t> in dealing with </a:t>
          </a:r>
          <a:r>
            <a:rPr lang="en-US" sz="1400" b="1" kern="1200" dirty="0" smtClean="0">
              <a:solidFill>
                <a:schemeClr val="bg1"/>
              </a:solidFill>
            </a:rPr>
            <a:t>great challenges</a:t>
          </a:r>
          <a:r>
            <a:rPr lang="en-US" sz="1400" b="0" kern="1200" dirty="0" smtClean="0">
              <a:solidFill>
                <a:schemeClr val="bg1"/>
              </a:solidFill>
            </a:rPr>
            <a:t>, such as poverty, climate change, unemployment, social exclusion, which aim at a healthy and productive population</a:t>
          </a:r>
          <a:endParaRPr lang="el-GR" sz="1400" b="0" kern="1200" dirty="0">
            <a:solidFill>
              <a:schemeClr val="bg1"/>
            </a:solidFill>
          </a:endParaRPr>
        </a:p>
      </dsp:txBody>
      <dsp:txXfrm>
        <a:off x="3975305" y="2341653"/>
        <a:ext cx="3343280" cy="200596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725" cy="496809"/>
          </a:xfrm>
          <a:prstGeom prst="rect">
            <a:avLst/>
          </a:prstGeom>
        </p:spPr>
        <p:txBody>
          <a:bodyPr vert="horz" lIns="91440" tIns="45720" rIns="91440" bIns="45720" rtlCol="0"/>
          <a:lstStyle>
            <a:lvl1pPr algn="l">
              <a:defRPr sz="1200"/>
            </a:lvl1pPr>
          </a:lstStyle>
          <a:p>
            <a:pPr>
              <a:defRPr/>
            </a:pPr>
            <a:endParaRPr lang="el-GR"/>
          </a:p>
        </p:txBody>
      </p:sp>
      <p:sp>
        <p:nvSpPr>
          <p:cNvPr id="3" name="Date Placeholder 2"/>
          <p:cNvSpPr>
            <a:spLocks noGrp="1"/>
          </p:cNvSpPr>
          <p:nvPr>
            <p:ph type="dt" sz="quarter" idx="1"/>
          </p:nvPr>
        </p:nvSpPr>
        <p:spPr>
          <a:xfrm>
            <a:off x="3883643" y="0"/>
            <a:ext cx="2972724" cy="496809"/>
          </a:xfrm>
          <a:prstGeom prst="rect">
            <a:avLst/>
          </a:prstGeom>
        </p:spPr>
        <p:txBody>
          <a:bodyPr vert="horz" lIns="91440" tIns="45720" rIns="91440" bIns="45720" rtlCol="0"/>
          <a:lstStyle>
            <a:lvl1pPr algn="r">
              <a:defRPr sz="1200"/>
            </a:lvl1pPr>
          </a:lstStyle>
          <a:p>
            <a:pPr>
              <a:defRPr/>
            </a:pPr>
            <a:fld id="{C44B341F-1AC9-4D76-94FE-8E521BD5678D}" type="datetimeFigureOut">
              <a:rPr lang="el-GR"/>
              <a:pPr>
                <a:defRPr/>
              </a:pPr>
              <a:t>10/9/2015</a:t>
            </a:fld>
            <a:endParaRPr lang="el-GR"/>
          </a:p>
        </p:txBody>
      </p:sp>
      <p:sp>
        <p:nvSpPr>
          <p:cNvPr id="4" name="Footer Placeholder 3"/>
          <p:cNvSpPr>
            <a:spLocks noGrp="1"/>
          </p:cNvSpPr>
          <p:nvPr>
            <p:ph type="ftr" sz="quarter" idx="2"/>
          </p:nvPr>
        </p:nvSpPr>
        <p:spPr>
          <a:xfrm>
            <a:off x="0" y="9428242"/>
            <a:ext cx="2972725" cy="496809"/>
          </a:xfrm>
          <a:prstGeom prst="rect">
            <a:avLst/>
          </a:prstGeom>
        </p:spPr>
        <p:txBody>
          <a:bodyPr vert="horz" lIns="91440" tIns="45720" rIns="91440" bIns="45720" rtlCol="0" anchor="b"/>
          <a:lstStyle>
            <a:lvl1pPr algn="l">
              <a:defRPr sz="1200"/>
            </a:lvl1pPr>
          </a:lstStyle>
          <a:p>
            <a:pPr>
              <a:defRPr/>
            </a:pPr>
            <a:endParaRPr lang="el-GR"/>
          </a:p>
        </p:txBody>
      </p:sp>
      <p:sp>
        <p:nvSpPr>
          <p:cNvPr id="5" name="Slide Number Placeholder 4"/>
          <p:cNvSpPr>
            <a:spLocks noGrp="1"/>
          </p:cNvSpPr>
          <p:nvPr>
            <p:ph type="sldNum" sz="quarter" idx="3"/>
          </p:nvPr>
        </p:nvSpPr>
        <p:spPr>
          <a:xfrm>
            <a:off x="3883643" y="9428242"/>
            <a:ext cx="2972724" cy="496809"/>
          </a:xfrm>
          <a:prstGeom prst="rect">
            <a:avLst/>
          </a:prstGeom>
        </p:spPr>
        <p:txBody>
          <a:bodyPr vert="horz" lIns="91440" tIns="45720" rIns="91440" bIns="45720" rtlCol="0" anchor="b"/>
          <a:lstStyle>
            <a:lvl1pPr algn="r">
              <a:defRPr sz="1200"/>
            </a:lvl1pPr>
          </a:lstStyle>
          <a:p>
            <a:pPr>
              <a:defRPr/>
            </a:pPr>
            <a:fld id="{61B6BD19-8992-450D-8B05-DC842CE6890B}" type="slidenum">
              <a:rPr lang="el-GR"/>
              <a:pPr>
                <a:defRPr/>
              </a:pPr>
              <a:t>‹#›</a:t>
            </a:fld>
            <a:endParaRPr lang="el-GR"/>
          </a:p>
        </p:txBody>
      </p:sp>
    </p:spTree>
    <p:extLst>
      <p:ext uri="{BB962C8B-B14F-4D97-AF65-F5344CB8AC3E}">
        <p14:creationId xmlns:p14="http://schemas.microsoft.com/office/powerpoint/2010/main" val="3128302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2725"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FontTx/>
              <a:buNone/>
              <a:defRPr sz="1200">
                <a:solidFill>
                  <a:schemeClr val="tx1"/>
                </a:solidFill>
              </a:defRPr>
            </a:lvl1pPr>
          </a:lstStyle>
          <a:p>
            <a:pPr>
              <a:defRPr/>
            </a:pPr>
            <a:endParaRPr lang="en-US"/>
          </a:p>
        </p:txBody>
      </p:sp>
      <p:sp>
        <p:nvSpPr>
          <p:cNvPr id="33795" name="Rectangle 3"/>
          <p:cNvSpPr>
            <a:spLocks noGrp="1" noChangeArrowheads="1"/>
          </p:cNvSpPr>
          <p:nvPr>
            <p:ph type="dt" idx="1"/>
          </p:nvPr>
        </p:nvSpPr>
        <p:spPr bwMode="auto">
          <a:xfrm>
            <a:off x="3883643" y="0"/>
            <a:ext cx="2972724"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FontTx/>
              <a:buNone/>
              <a:defRPr sz="1200">
                <a:solidFill>
                  <a:schemeClr val="tx1"/>
                </a:solidFill>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637" y="4714122"/>
            <a:ext cx="5486727"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9428242"/>
            <a:ext cx="2972725"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sz="1200">
                <a:solidFill>
                  <a:schemeClr val="tx1"/>
                </a:solidFill>
              </a:defRPr>
            </a:lvl1pPr>
          </a:lstStyle>
          <a:p>
            <a:pPr>
              <a:defRPr/>
            </a:pPr>
            <a:endParaRPr lang="en-US"/>
          </a:p>
        </p:txBody>
      </p:sp>
      <p:sp>
        <p:nvSpPr>
          <p:cNvPr id="33799" name="Rectangle 7"/>
          <p:cNvSpPr>
            <a:spLocks noGrp="1" noChangeArrowheads="1"/>
          </p:cNvSpPr>
          <p:nvPr>
            <p:ph type="sldNum" sz="quarter" idx="5"/>
          </p:nvPr>
        </p:nvSpPr>
        <p:spPr bwMode="auto">
          <a:xfrm>
            <a:off x="3883643" y="9428242"/>
            <a:ext cx="2972724"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sz="1200">
                <a:solidFill>
                  <a:schemeClr val="tx1"/>
                </a:solidFill>
              </a:defRPr>
            </a:lvl1pPr>
          </a:lstStyle>
          <a:p>
            <a:pPr>
              <a:defRPr/>
            </a:pPr>
            <a:fld id="{65DC1005-8668-4EF0-974F-53245A944F0E}" type="slidenum">
              <a:rPr lang="en-US"/>
              <a:pPr>
                <a:defRPr/>
              </a:pPr>
              <a:t>‹#›</a:t>
            </a:fld>
            <a:endParaRPr lang="en-US"/>
          </a:p>
        </p:txBody>
      </p:sp>
    </p:spTree>
    <p:extLst>
      <p:ext uri="{BB962C8B-B14F-4D97-AF65-F5344CB8AC3E}">
        <p14:creationId xmlns:p14="http://schemas.microsoft.com/office/powerpoint/2010/main" val="258360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buFont typeface="Arial"/>
              <a:buChar char="•"/>
            </a:pPr>
            <a:r>
              <a:rPr lang="en-US" sz="1200" dirty="0" smtClean="0"/>
              <a:t>Pharmaceutical companies invest an estimated </a:t>
            </a:r>
            <a:r>
              <a:rPr lang="en-US" sz="1200" b="1" u="sng" dirty="0" smtClean="0"/>
              <a:t>$67.4 billion in research</a:t>
            </a:r>
            <a:r>
              <a:rPr lang="en-US" sz="1200" b="1" dirty="0" smtClean="0"/>
              <a:t> </a:t>
            </a:r>
            <a:r>
              <a:rPr lang="en-US" sz="1200" dirty="0" smtClean="0"/>
              <a:t>and development yearly. </a:t>
            </a:r>
          </a:p>
          <a:p>
            <a:pPr marL="285750" indent="-285750" algn="just">
              <a:buFont typeface="Arial"/>
              <a:buChar char="•"/>
            </a:pPr>
            <a:r>
              <a:rPr lang="en-US" sz="1200" dirty="0" smtClean="0"/>
              <a:t>It takes </a:t>
            </a:r>
            <a:r>
              <a:rPr lang="en-US" sz="1200" u="sng" dirty="0" smtClean="0"/>
              <a:t>10-15 years</a:t>
            </a:r>
            <a:r>
              <a:rPr lang="en-US" sz="1200" dirty="0" smtClean="0"/>
              <a:t> on average for an experimental drug to travel from the lab to patients. Only </a:t>
            </a:r>
            <a:r>
              <a:rPr lang="en-US" sz="1200" b="1" dirty="0" smtClean="0"/>
              <a:t>5 in 5,000 </a:t>
            </a:r>
            <a:r>
              <a:rPr lang="en-US" sz="1200" dirty="0" smtClean="0"/>
              <a:t>compounds that enter preclinical testing make it to human testing. </a:t>
            </a:r>
            <a:r>
              <a:rPr lang="en-US" sz="1200" b="1" dirty="0" smtClean="0"/>
              <a:t>One</a:t>
            </a:r>
            <a:r>
              <a:rPr lang="en-US" sz="1200" dirty="0" smtClean="0"/>
              <a:t> of these five tested in people is </a:t>
            </a:r>
            <a:r>
              <a:rPr lang="en-US" sz="1200" i="1" dirty="0" smtClean="0"/>
              <a:t>approved</a:t>
            </a:r>
            <a:r>
              <a:rPr lang="en-US" sz="1200" dirty="0" smtClean="0"/>
              <a:t>.</a:t>
            </a:r>
          </a:p>
          <a:p>
            <a:pPr marL="285750" indent="-285750" algn="just">
              <a:buFont typeface="Arial"/>
              <a:buChar char="•"/>
            </a:pPr>
            <a:r>
              <a:rPr lang="en-US" sz="1200" dirty="0" smtClean="0"/>
              <a:t>The cost for developing 1 new drug is approximately </a:t>
            </a:r>
            <a:r>
              <a:rPr lang="en-US" sz="1200" i="1" u="sng" dirty="0" smtClean="0"/>
              <a:t>$1 Billion</a:t>
            </a:r>
          </a:p>
          <a:p>
            <a:pPr marL="285750" indent="-285750" algn="just">
              <a:buFont typeface="Arial"/>
              <a:buChar char="•"/>
            </a:pPr>
            <a:r>
              <a:rPr lang="en-US" sz="1200" dirty="0" smtClean="0"/>
              <a:t>At present, </a:t>
            </a:r>
            <a:r>
              <a:rPr lang="en-US" sz="1200" u="sng" dirty="0" smtClean="0"/>
              <a:t>only about </a:t>
            </a:r>
            <a:r>
              <a:rPr lang="en-US" sz="1200" b="1" u="sng" dirty="0" smtClean="0"/>
              <a:t>9% of drugs </a:t>
            </a:r>
            <a:r>
              <a:rPr lang="en-US" sz="1200" u="sng" dirty="0" smtClean="0"/>
              <a:t>entering clinical trials</a:t>
            </a:r>
            <a:r>
              <a:rPr lang="en-US" sz="1200" dirty="0" smtClean="0"/>
              <a:t> succeed in being approved by the regulatory bodies.</a:t>
            </a:r>
          </a:p>
          <a:p>
            <a:pPr marL="285750" indent="-285750" algn="just">
              <a:buFont typeface="Arial"/>
              <a:buChar char="•"/>
            </a:pPr>
            <a:r>
              <a:rPr lang="en-US" sz="1200" dirty="0" smtClean="0"/>
              <a:t>In addition, many of those being approved </a:t>
            </a:r>
            <a:r>
              <a:rPr lang="en-US" sz="1200" u="sng" dirty="0" smtClean="0"/>
              <a:t>don’t succeed commercially</a:t>
            </a:r>
            <a:r>
              <a:rPr lang="en-US" sz="1200" dirty="0" smtClean="0"/>
              <a:t> upon introduction in the marketplace because of side-effects</a:t>
            </a:r>
          </a:p>
          <a:p>
            <a:pPr marL="285750" indent="-285750" algn="just">
              <a:buFont typeface="Arial"/>
              <a:buChar char="•"/>
            </a:pPr>
            <a:endParaRPr lang="en-US" sz="1200" dirty="0" smtClean="0"/>
          </a:p>
          <a:p>
            <a:pPr marL="285750" indent="-285750" algn="just">
              <a:buFont typeface="Arial"/>
              <a:buChar char="•"/>
            </a:pPr>
            <a:r>
              <a:rPr lang="en-US" sz="1200" b="0" i="0" kern="1200" dirty="0" smtClean="0">
                <a:solidFill>
                  <a:schemeClr val="tx1"/>
                </a:solidFill>
                <a:effectLst/>
                <a:latin typeface="Arial" charset="0"/>
                <a:ea typeface="+mn-ea"/>
                <a:cs typeface="+mn-cs"/>
              </a:rPr>
              <a:t>the estimated probability of (a new drug) requiring a new black box warning or being withdrawn from the market over 25 years was 20 percent.</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2</a:t>
            </a:fld>
            <a:endParaRPr lang="en-US"/>
          </a:p>
        </p:txBody>
      </p:sp>
    </p:spTree>
    <p:extLst>
      <p:ext uri="{BB962C8B-B14F-4D97-AF65-F5344CB8AC3E}">
        <p14:creationId xmlns:p14="http://schemas.microsoft.com/office/powerpoint/2010/main" val="705157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15</a:t>
            </a:fld>
            <a:endParaRPr lang="en-US"/>
          </a:p>
        </p:txBody>
      </p:sp>
    </p:spTree>
    <p:extLst>
      <p:ext uri="{BB962C8B-B14F-4D97-AF65-F5344CB8AC3E}">
        <p14:creationId xmlns:p14="http://schemas.microsoft.com/office/powerpoint/2010/main" val="350635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250" indent="0" algn="just">
              <a:spcBef>
                <a:spcPts val="0"/>
              </a:spcBef>
              <a:buNone/>
            </a:pPr>
            <a:r>
              <a:rPr lang="en-US" sz="1200" b="1" dirty="0" smtClean="0"/>
              <a:t>The BIGGER platform will offer the tools and mechanisms for:</a:t>
            </a:r>
          </a:p>
          <a:p>
            <a:pPr marL="692150" algn="just">
              <a:spcBef>
                <a:spcPts val="0"/>
              </a:spcBef>
            </a:pPr>
            <a:r>
              <a:rPr lang="en-US" sz="1200" b="1" dirty="0" smtClean="0"/>
              <a:t>formulation of public health policies</a:t>
            </a:r>
            <a:r>
              <a:rPr lang="en-US" sz="1200" dirty="0" smtClean="0"/>
              <a:t> through a specification language fed by the underlying data sources (including sensor networks, health-related mobile applications, hospital patient data, social networks, literature, …) which will allow for the </a:t>
            </a:r>
            <a:r>
              <a:rPr lang="en-US" sz="1200" b="1" dirty="0" smtClean="0"/>
              <a:t>transformation of the policies for use across </a:t>
            </a:r>
            <a:r>
              <a:rPr lang="en-US" sz="1200" b="1" dirty="0" err="1" smtClean="0"/>
              <a:t>organisations</a:t>
            </a:r>
            <a:r>
              <a:rPr lang="en-US" sz="1200" b="1" dirty="0" smtClean="0"/>
              <a:t> and policy levels</a:t>
            </a:r>
          </a:p>
          <a:p>
            <a:pPr marL="692150" algn="just">
              <a:spcBef>
                <a:spcPts val="0"/>
              </a:spcBef>
            </a:pPr>
            <a:r>
              <a:rPr lang="en-US" sz="1200" b="1" dirty="0" smtClean="0"/>
              <a:t>review of the policies </a:t>
            </a:r>
            <a:r>
              <a:rPr lang="en-US" sz="1200" dirty="0" smtClean="0"/>
              <a:t>through the investigation of their target groups in the data sources </a:t>
            </a:r>
          </a:p>
          <a:p>
            <a:pPr marL="692150" algn="just">
              <a:spcBef>
                <a:spcPts val="0"/>
              </a:spcBef>
            </a:pPr>
            <a:r>
              <a:rPr lang="en-US" sz="1200" b="1" dirty="0" smtClean="0"/>
              <a:t>adjustment of the policies </a:t>
            </a:r>
            <a:r>
              <a:rPr lang="en-US" sz="1200" dirty="0" smtClean="0"/>
              <a:t>based on the review analysis results </a:t>
            </a:r>
          </a:p>
          <a:p>
            <a:pPr marL="692150" algn="just">
              <a:spcBef>
                <a:spcPts val="0"/>
              </a:spcBef>
            </a:pPr>
            <a:r>
              <a:rPr lang="en-US" sz="1200" b="1" dirty="0" smtClean="0"/>
              <a:t>verification of the policies </a:t>
            </a:r>
            <a:r>
              <a:rPr lang="en-US" sz="1200" dirty="0" smtClean="0"/>
              <a:t>after their application to the target population (could be a small group of people, an area, a country, the world) </a:t>
            </a:r>
          </a:p>
          <a:p>
            <a:pPr marL="692150" algn="just">
              <a:spcBef>
                <a:spcPts val="0"/>
              </a:spcBef>
            </a:pPr>
            <a:r>
              <a:rPr lang="en-US" sz="1200" b="1" dirty="0" smtClean="0"/>
              <a:t>targeted policy communication to the public</a:t>
            </a:r>
            <a:r>
              <a:rPr lang="en-US" sz="1200" dirty="0" smtClean="0"/>
              <a:t>,  including the use of social networks for targeted campaigns in order to inform the public about the policies that apply to them</a:t>
            </a:r>
          </a:p>
          <a:p>
            <a:endParaRPr lang="el-GR"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16</a:t>
            </a:fld>
            <a:endParaRPr lang="en-US"/>
          </a:p>
        </p:txBody>
      </p:sp>
    </p:spTree>
    <p:extLst>
      <p:ext uri="{BB962C8B-B14F-4D97-AF65-F5344CB8AC3E}">
        <p14:creationId xmlns:p14="http://schemas.microsoft.com/office/powerpoint/2010/main" val="3732289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epidemiology,</a:t>
            </a:r>
            <a:r>
              <a:rPr lang="en-US" baseline="0" dirty="0" smtClean="0"/>
              <a:t> </a:t>
            </a:r>
          </a:p>
          <a:p>
            <a:r>
              <a:rPr lang="en-US" baseline="0" dirty="0" smtClean="0"/>
              <a:t>I</a:t>
            </a:r>
            <a:r>
              <a:rPr lang="en-US" dirty="0" smtClean="0"/>
              <a:t>ncidence </a:t>
            </a:r>
            <a:r>
              <a:rPr lang="en-US" sz="1200" b="0" i="0" kern="1200" dirty="0" smtClean="0">
                <a:solidFill>
                  <a:schemeClr val="tx1"/>
                </a:solidFill>
                <a:effectLst/>
                <a:latin typeface="Arial" charset="0"/>
                <a:ea typeface="+mn-ea"/>
                <a:cs typeface="+mn-cs"/>
              </a:rPr>
              <a:t>is a measure of </a:t>
            </a:r>
            <a:r>
              <a:rPr lang="en-US" sz="1200" b="0" i="1" kern="1200" dirty="0" smtClean="0">
                <a:solidFill>
                  <a:schemeClr val="tx1"/>
                </a:solidFill>
                <a:effectLst/>
                <a:latin typeface="Arial" charset="0"/>
                <a:ea typeface="+mn-ea"/>
                <a:cs typeface="+mn-cs"/>
              </a:rPr>
              <a:t>new</a:t>
            </a:r>
            <a:r>
              <a:rPr lang="en-US" sz="1200" b="0" i="0" kern="1200" dirty="0" smtClean="0">
                <a:solidFill>
                  <a:schemeClr val="tx1"/>
                </a:solidFill>
                <a:effectLst/>
                <a:latin typeface="Arial" charset="0"/>
                <a:ea typeface="+mn-ea"/>
                <a:cs typeface="+mn-cs"/>
              </a:rPr>
              <a:t> cases arising in a population over a given period (month, year, etc.)</a:t>
            </a:r>
          </a:p>
          <a:p>
            <a:r>
              <a:rPr lang="en-US" dirty="0" smtClean="0"/>
              <a:t>Prevalence is the</a:t>
            </a:r>
            <a:r>
              <a:rPr lang="en-US" baseline="0" dirty="0" smtClean="0"/>
              <a:t> pr</a:t>
            </a:r>
            <a:r>
              <a:rPr lang="en-US" sz="1200" b="0" i="0" kern="1200" dirty="0" smtClean="0">
                <a:solidFill>
                  <a:schemeClr val="tx1"/>
                </a:solidFill>
                <a:effectLst/>
                <a:latin typeface="Arial" charset="0"/>
                <a:ea typeface="+mn-ea"/>
                <a:cs typeface="+mn-cs"/>
              </a:rPr>
              <a:t>oportion of a population found to have a condition (typically a disease or a risk factor such as smoking or seat-belt use).</a:t>
            </a:r>
          </a:p>
          <a:p>
            <a:endParaRPr lang="en-US" sz="1200" b="0" i="0" kern="1200" dirty="0" smtClean="0">
              <a:solidFill>
                <a:schemeClr val="tx1"/>
              </a:solidFill>
              <a:effectLst/>
              <a:latin typeface="Arial" charset="0"/>
              <a:ea typeface="+mn-ea"/>
              <a:cs typeface="+mn-cs"/>
            </a:endParaRPr>
          </a:p>
          <a:p>
            <a:r>
              <a:rPr lang="en-US" dirty="0" smtClean="0"/>
              <a:t>Many migrants from outside the EU come from countries where prevention and control of infectious diseases such as TB, HIV and hepatitis is inadequate and the risk of exposure to these diseases is higher than in most EU countries. Coverage with childhood vaccination </a:t>
            </a:r>
            <a:r>
              <a:rPr lang="en-US" dirty="0" err="1" smtClean="0"/>
              <a:t>programmes</a:t>
            </a:r>
            <a:r>
              <a:rPr lang="en-US" smtClean="0"/>
              <a:t> in these countries is sometimes lower and there are still outbreaks of childhood diseases that have been largely controlled in the EU. </a:t>
            </a:r>
          </a:p>
          <a:p>
            <a:endParaRPr lang="en-US"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17</a:t>
            </a:fld>
            <a:endParaRPr lang="en-US"/>
          </a:p>
        </p:txBody>
      </p:sp>
    </p:spTree>
    <p:extLst>
      <p:ext uri="{BB962C8B-B14F-4D97-AF65-F5344CB8AC3E}">
        <p14:creationId xmlns:p14="http://schemas.microsoft.com/office/powerpoint/2010/main" val="270927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PONTE Clinical Trial Protocol (CTP) Authoring</a:t>
            </a:r>
            <a:r>
              <a:rPr lang="en-US" baseline="0" dirty="0" smtClean="0"/>
              <a:t> Tool constitutes the platform interface.</a:t>
            </a:r>
          </a:p>
          <a:p>
            <a:r>
              <a:rPr lang="en-US" baseline="0" dirty="0" smtClean="0"/>
              <a:t>On the left side of the screen it incorporates a semantic model of the CTP through which the investigator and the researchers can navigate through the protocol in 3 different ways.</a:t>
            </a:r>
          </a:p>
          <a:p>
            <a:r>
              <a:rPr lang="en-GB" sz="1200" b="0" i="0" u="none" strike="noStrike" kern="1200" baseline="0" dirty="0" smtClean="0">
                <a:solidFill>
                  <a:schemeClr val="tx1"/>
                </a:solidFill>
                <a:latin typeface="Arial" charset="0"/>
                <a:ea typeface="+mn-ea"/>
                <a:cs typeface="+mn-cs"/>
              </a:rPr>
              <a:t>(</a:t>
            </a:r>
            <a:r>
              <a:rPr lang="en-GB" sz="1200" b="0" i="0" u="none" strike="noStrike" kern="1200" baseline="0" dirty="0" err="1" smtClean="0">
                <a:solidFill>
                  <a:schemeClr val="tx1"/>
                </a:solidFill>
                <a:latin typeface="Arial" charset="0"/>
                <a:ea typeface="+mn-ea"/>
                <a:cs typeface="+mn-cs"/>
              </a:rPr>
              <a:t>i</a:t>
            </a:r>
            <a:r>
              <a:rPr lang="en-GB" sz="1200" b="0" i="0" u="none" strike="noStrike" kern="1200" baseline="0" dirty="0" smtClean="0">
                <a:solidFill>
                  <a:schemeClr val="tx1"/>
                </a:solidFill>
                <a:latin typeface="Arial" charset="0"/>
                <a:ea typeface="+mn-ea"/>
                <a:cs typeface="+mn-cs"/>
              </a:rPr>
              <a:t>) The </a:t>
            </a:r>
            <a:r>
              <a:rPr lang="en-US" sz="1200" b="1" i="0" u="none" strike="noStrike" kern="1200" baseline="0" dirty="0" smtClean="0">
                <a:solidFill>
                  <a:schemeClr val="tx1"/>
                </a:solidFill>
                <a:latin typeface="Arial" charset="0"/>
                <a:ea typeface="+mn-ea"/>
                <a:cs typeface="+mn-cs"/>
              </a:rPr>
              <a:t>Successive</a:t>
            </a:r>
            <a:r>
              <a:rPr lang="en-US" sz="1200" b="0" i="0" u="none" strike="noStrike" kern="1200" baseline="0" dirty="0" smtClean="0">
                <a:solidFill>
                  <a:schemeClr val="tx1"/>
                </a:solidFill>
                <a:latin typeface="Arial" charset="0"/>
                <a:ea typeface="+mn-ea"/>
                <a:cs typeface="+mn-cs"/>
              </a:rPr>
              <a:t> view is straightforward following the structure of the CTP. </a:t>
            </a:r>
          </a:p>
          <a:p>
            <a:r>
              <a:rPr lang="en-US" sz="1200" b="0" i="0" u="none" strike="noStrike" kern="1200" baseline="0" dirty="0" smtClean="0">
                <a:solidFill>
                  <a:schemeClr val="tx1"/>
                </a:solidFill>
                <a:latin typeface="Arial" charset="0"/>
                <a:ea typeface="+mn-ea"/>
                <a:cs typeface="+mn-cs"/>
              </a:rPr>
              <a:t>(ii) The </a:t>
            </a:r>
            <a:r>
              <a:rPr lang="en-US" sz="1200" b="1" i="0" u="none" strike="noStrike" kern="1200" baseline="0" dirty="0" smtClean="0">
                <a:solidFill>
                  <a:schemeClr val="tx1"/>
                </a:solidFill>
                <a:latin typeface="Arial" charset="0"/>
                <a:ea typeface="+mn-ea"/>
                <a:cs typeface="+mn-cs"/>
              </a:rPr>
              <a:t>Dependencies</a:t>
            </a:r>
            <a:r>
              <a:rPr lang="en-US" sz="1200" b="0" i="0" u="none" strike="noStrike" kern="1200" baseline="0" dirty="0" smtClean="0">
                <a:solidFill>
                  <a:schemeClr val="tx1"/>
                </a:solidFill>
                <a:latin typeface="Arial" charset="0"/>
                <a:ea typeface="+mn-ea"/>
                <a:cs typeface="+mn-cs"/>
              </a:rPr>
              <a:t> view offers a fast way to go through the CTP sections which have dependencies among each other. For example if section 4.3 depends on section 2.1 and 4.1 then it is presented beneath it in the hierarchy. Also the sign next to each section in the Successive view goes directly to the sections it depends on. </a:t>
            </a:r>
          </a:p>
          <a:p>
            <a:r>
              <a:rPr lang="en-US" sz="1200" b="0" i="0" u="none" strike="noStrike" kern="1200" baseline="0" dirty="0" smtClean="0">
                <a:solidFill>
                  <a:schemeClr val="tx1"/>
                </a:solidFill>
                <a:latin typeface="Arial" charset="0"/>
                <a:ea typeface="+mn-ea"/>
                <a:cs typeface="+mn-cs"/>
              </a:rPr>
              <a:t>(iii) The </a:t>
            </a:r>
            <a:r>
              <a:rPr lang="en-US" sz="1200" b="1" i="0" u="none" strike="noStrike" kern="1200" baseline="0" dirty="0" smtClean="0">
                <a:solidFill>
                  <a:schemeClr val="tx1"/>
                </a:solidFill>
                <a:latin typeface="Arial" charset="0"/>
                <a:ea typeface="+mn-ea"/>
                <a:cs typeface="+mn-cs"/>
              </a:rPr>
              <a:t>Semantic</a:t>
            </a:r>
            <a:r>
              <a:rPr lang="en-US" sz="1200" b="0" i="0" u="none" strike="noStrike" kern="1200" baseline="0" dirty="0" smtClean="0">
                <a:solidFill>
                  <a:schemeClr val="tx1"/>
                </a:solidFill>
                <a:latin typeface="Arial" charset="0"/>
                <a:ea typeface="+mn-ea"/>
                <a:cs typeface="+mn-cs"/>
              </a:rPr>
              <a:t> View is a novel way to go through the protocol, since the CTP sections are </a:t>
            </a:r>
            <a:r>
              <a:rPr lang="en-US" sz="1200" b="0" i="0" u="none" strike="noStrike" kern="1200" baseline="0" dirty="0" err="1" smtClean="0">
                <a:solidFill>
                  <a:schemeClr val="tx1"/>
                </a:solidFill>
                <a:latin typeface="Arial" charset="0"/>
                <a:ea typeface="+mn-ea"/>
                <a:cs typeface="+mn-cs"/>
              </a:rPr>
              <a:t>organised</a:t>
            </a:r>
            <a:r>
              <a:rPr lang="en-US" sz="1200" b="0" i="0" u="none" strike="noStrike" kern="1200" baseline="0" dirty="0" smtClean="0">
                <a:solidFill>
                  <a:schemeClr val="tx1"/>
                </a:solidFill>
                <a:latin typeface="Arial" charset="0"/>
                <a:ea typeface="+mn-ea"/>
                <a:cs typeface="+mn-cs"/>
              </a:rPr>
              <a:t> based on the main concepts of a trial, i.e., investigational drug, study disease, target, study subject, etc.</a:t>
            </a:r>
          </a:p>
          <a:p>
            <a:r>
              <a:rPr lang="en-US" sz="1200" b="0" i="0" u="none" strike="noStrike" kern="1200" baseline="0" dirty="0" smtClean="0">
                <a:solidFill>
                  <a:schemeClr val="tx1"/>
                </a:solidFill>
                <a:latin typeface="Arial" charset="0"/>
                <a:ea typeface="+mn-ea"/>
                <a:cs typeface="+mn-cs"/>
              </a:rPr>
              <a:t>The status of each protocol subsection is annotated with a sign indicating its current mode; i.e., edit, complete, with possible errors (following a series of consistency checks among the protocol parameters)</a:t>
            </a:r>
          </a:p>
          <a:p>
            <a:r>
              <a:rPr lang="en-US" dirty="0" smtClean="0"/>
              <a:t>On</a:t>
            </a:r>
            <a:r>
              <a:rPr lang="en-US" baseline="0" dirty="0" smtClean="0"/>
              <a:t> the right side of the screen it offers:</a:t>
            </a:r>
          </a:p>
          <a:p>
            <a:pPr marL="228600" indent="-228600">
              <a:buAutoNum type="alphaLcParenBoth"/>
            </a:pPr>
            <a:r>
              <a:rPr lang="en-US" baseline="0" dirty="0" smtClean="0"/>
              <a:t>A direct link to </a:t>
            </a:r>
            <a:r>
              <a:rPr lang="en-US" b="1" baseline="0" dirty="0" smtClean="0"/>
              <a:t>free text semantic search on literature and biomedical data sources </a:t>
            </a:r>
            <a:r>
              <a:rPr lang="en-US" baseline="0" dirty="0" smtClean="0"/>
              <a:t>(including Linked Data) through the </a:t>
            </a:r>
            <a:r>
              <a:rPr lang="en-US" baseline="0" dirty="0" err="1" smtClean="0"/>
              <a:t>GoPONTE</a:t>
            </a:r>
            <a:r>
              <a:rPr lang="en-US" baseline="0" dirty="0" smtClean="0"/>
              <a:t> semantic search engine</a:t>
            </a:r>
          </a:p>
          <a:p>
            <a:pPr marL="228600" indent="-228600">
              <a:buAutoNum type="alphaLcParenBoth"/>
            </a:pPr>
            <a:r>
              <a:rPr lang="en-US" baseline="0" dirty="0" smtClean="0"/>
              <a:t>A list of </a:t>
            </a:r>
            <a:r>
              <a:rPr lang="en-US" b="1" baseline="0" dirty="0" smtClean="0"/>
              <a:t>automatically generated predefined and </a:t>
            </a:r>
            <a:r>
              <a:rPr lang="en-US" b="1" baseline="0" dirty="0" err="1" smtClean="0"/>
              <a:t>customised</a:t>
            </a:r>
            <a:r>
              <a:rPr lang="en-US" b="1" baseline="0" dirty="0" smtClean="0"/>
              <a:t> queries </a:t>
            </a:r>
            <a:r>
              <a:rPr lang="en-US" baseline="0" dirty="0" smtClean="0"/>
              <a:t>to online data sources. The predefined questions are templates filled in with the main CTP parameters (i.e., </a:t>
            </a:r>
            <a:r>
              <a:rPr lang="en-US" sz="1200" b="0" i="0" u="none" strike="noStrike" kern="1200" baseline="0" dirty="0" smtClean="0">
                <a:solidFill>
                  <a:schemeClr val="tx1"/>
                </a:solidFill>
                <a:latin typeface="Arial" charset="0"/>
                <a:ea typeface="+mn-ea"/>
                <a:cs typeface="+mn-cs"/>
              </a:rPr>
              <a:t>investigational drug, study disease, target)</a:t>
            </a:r>
            <a:r>
              <a:rPr lang="en-US" baseline="0" dirty="0" smtClean="0"/>
              <a:t> each time a protocol is </a:t>
            </a:r>
            <a:r>
              <a:rPr lang="en-US" baseline="0" dirty="0" err="1" smtClean="0"/>
              <a:t>initialised</a:t>
            </a:r>
            <a:r>
              <a:rPr lang="en-US" baseline="0" dirty="0" smtClean="0"/>
              <a:t> in the platform and the </a:t>
            </a:r>
            <a:r>
              <a:rPr lang="en-US" baseline="0" dirty="0" err="1" smtClean="0"/>
              <a:t>customised</a:t>
            </a:r>
            <a:r>
              <a:rPr lang="en-US" baseline="0" dirty="0" smtClean="0"/>
              <a:t> queries are dynamically formulated based on the extraction of semantic correlations of the main CTP parameters with other domain concepts (from epidemiology and study duration related ones to domain knowledge, e.g.,, genes and active substances)</a:t>
            </a:r>
          </a:p>
          <a:p>
            <a:pPr marL="228600" indent="-228600">
              <a:buAutoNum type="alphaLcParenBoth"/>
            </a:pPr>
            <a:r>
              <a:rPr lang="en-US" baseline="0" dirty="0" smtClean="0"/>
              <a:t>A </a:t>
            </a:r>
            <a:r>
              <a:rPr lang="en-US" b="1" baseline="0" dirty="0" smtClean="0"/>
              <a:t>Preparation</a:t>
            </a:r>
            <a:r>
              <a:rPr lang="en-US" baseline="0" dirty="0" smtClean="0"/>
              <a:t> area which includes a series of </a:t>
            </a:r>
            <a:r>
              <a:rPr lang="en-US" i="1" baseline="0" dirty="0" smtClean="0"/>
              <a:t>structured information </a:t>
            </a:r>
            <a:r>
              <a:rPr lang="en-US" baseline="0" dirty="0" smtClean="0"/>
              <a:t>expected to be filled in for the respective section</a:t>
            </a:r>
          </a:p>
          <a:p>
            <a:pPr marL="0" indent="0">
              <a:buNone/>
            </a:pPr>
            <a:r>
              <a:rPr lang="en-US" baseline="0" dirty="0" smtClean="0"/>
              <a:t>	Especially in the </a:t>
            </a:r>
            <a:r>
              <a:rPr lang="en-US" i="1" u="sng" baseline="0" dirty="0" smtClean="0"/>
              <a:t>eligibility criteria section</a:t>
            </a:r>
            <a:r>
              <a:rPr lang="en-US" baseline="0" dirty="0" smtClean="0"/>
              <a:t>, the Eligibility Criteria Ontology is used as the basis for the specification of the criteria.</a:t>
            </a:r>
          </a:p>
          <a:p>
            <a:pPr marL="0" indent="0">
              <a:buNone/>
            </a:pPr>
            <a:r>
              <a:rPr lang="en-US" baseline="0" dirty="0" smtClean="0"/>
              <a:t>	Moreover, a list of suggestions regarding the eligibility criteria is automatically generated and presented to the user. The suggestions are based on </a:t>
            </a:r>
            <a:r>
              <a:rPr lang="en-US" sz="1200" b="0" i="0" u="none" strike="noStrike" kern="1200" baseline="0" dirty="0" smtClean="0">
                <a:solidFill>
                  <a:schemeClr val="tx1"/>
                </a:solidFill>
                <a:latin typeface="Arial" charset="0"/>
                <a:ea typeface="+mn-ea"/>
                <a:cs typeface="+mn-cs"/>
              </a:rPr>
              <a:t>the semantic links among the different concepts in order to 	</a:t>
            </a:r>
            <a:r>
              <a:rPr lang="en-US" sz="1200" b="1" i="0" u="none" strike="noStrike" kern="1200" baseline="0" dirty="0" smtClean="0">
                <a:solidFill>
                  <a:schemeClr val="tx1"/>
                </a:solidFill>
                <a:latin typeface="Arial" charset="0"/>
                <a:ea typeface="+mn-ea"/>
                <a:cs typeface="+mn-cs"/>
              </a:rPr>
              <a:t>extract characteristics of the patient population </a:t>
            </a:r>
            <a:r>
              <a:rPr lang="en-US" sz="1200" b="0" i="0" u="none" strike="noStrike" kern="1200" baseline="0" dirty="0" smtClean="0">
                <a:solidFill>
                  <a:schemeClr val="tx1"/>
                </a:solidFill>
                <a:latin typeface="Arial" charset="0"/>
                <a:ea typeface="+mn-ea"/>
                <a:cs typeface="+mn-cs"/>
              </a:rPr>
              <a:t>(such as treatments followed and disorders) which should be taken into consideration when specifying the study population for reasons such as </a:t>
            </a:r>
            <a:r>
              <a:rPr lang="en-US" sz="1200" b="0" i="1" u="none" strike="noStrike" kern="1200" baseline="0" dirty="0" smtClean="0">
                <a:solidFill>
                  <a:schemeClr val="tx1"/>
                </a:solidFill>
                <a:latin typeface="Arial" charset="0"/>
                <a:ea typeface="+mn-ea"/>
                <a:cs typeface="+mn-cs"/>
              </a:rPr>
              <a:t>increased 	effect and/or toxicity of the study drug, increased risk or possibility of minor or major side-effects</a:t>
            </a:r>
            <a:r>
              <a:rPr lang="en-US" sz="1200" b="0" i="0" u="none" strike="noStrike" kern="1200" baseline="0" dirty="0" smtClean="0">
                <a:solidFill>
                  <a:schemeClr val="tx1"/>
                </a:solidFill>
                <a:latin typeface="Arial" charset="0"/>
                <a:ea typeface="+mn-ea"/>
                <a:cs typeface="+mn-cs"/>
              </a:rPr>
              <a:t>, </a:t>
            </a:r>
            <a:r>
              <a:rPr lang="en-US" sz="1200" b="0" i="0" u="none" strike="noStrike" kern="1200" baseline="0" dirty="0" err="1" smtClean="0">
                <a:solidFill>
                  <a:schemeClr val="tx1"/>
                </a:solidFill>
                <a:latin typeface="Arial" charset="0"/>
                <a:ea typeface="+mn-ea"/>
                <a:cs typeface="+mn-cs"/>
              </a:rPr>
              <a:t>etc</a:t>
            </a:r>
            <a:r>
              <a:rPr lang="en-US" sz="1200" b="0" i="0" u="none" strike="noStrike" kern="1200" baseline="0" dirty="0" smtClean="0">
                <a:solidFill>
                  <a:schemeClr val="tx1"/>
                </a:solidFill>
                <a:latin typeface="Arial" charset="0"/>
                <a:ea typeface="+mn-ea"/>
                <a:cs typeface="+mn-cs"/>
              </a:rPr>
              <a:t> </a:t>
            </a:r>
          </a:p>
          <a:p>
            <a:pPr marL="0" indent="0">
              <a:buNone/>
            </a:pPr>
            <a:r>
              <a:rPr lang="en-US" sz="1200" b="0" i="0" u="none" strike="noStrike" kern="1200" baseline="0" dirty="0" smtClean="0">
                <a:solidFill>
                  <a:schemeClr val="tx1"/>
                </a:solidFill>
                <a:latin typeface="Arial" charset="0"/>
                <a:ea typeface="+mn-ea"/>
                <a:cs typeface="+mn-cs"/>
              </a:rPr>
              <a:t>	Another novel service offered during el. criteria specification is the </a:t>
            </a:r>
            <a:r>
              <a:rPr lang="en-US" sz="1200" b="1" i="0" u="none" strike="noStrike" kern="1200" baseline="0" dirty="0" smtClean="0">
                <a:solidFill>
                  <a:schemeClr val="tx1"/>
                </a:solidFill>
                <a:latin typeface="Arial" charset="0"/>
                <a:ea typeface="+mn-ea"/>
                <a:cs typeface="+mn-cs"/>
              </a:rPr>
              <a:t>estimation of the eligible population size </a:t>
            </a:r>
            <a:r>
              <a:rPr lang="en-US" sz="1200" b="0" i="0" u="none" strike="noStrike" kern="1200" baseline="0" dirty="0" smtClean="0">
                <a:solidFill>
                  <a:schemeClr val="tx1"/>
                </a:solidFill>
                <a:latin typeface="Arial" charset="0"/>
                <a:ea typeface="+mn-ea"/>
                <a:cs typeface="+mn-cs"/>
              </a:rPr>
              <a:t>which is automatically produced following the application of the current set of criteria on the 	patient records at the recruitment sites. This service offers two important advantages: (</a:t>
            </a:r>
            <a:r>
              <a:rPr lang="en-US" sz="1200" b="0" i="0" u="none" strike="noStrike" kern="1200" baseline="0" dirty="0" err="1" smtClean="0">
                <a:solidFill>
                  <a:schemeClr val="tx1"/>
                </a:solidFill>
                <a:latin typeface="Arial" charset="0"/>
                <a:ea typeface="+mn-ea"/>
                <a:cs typeface="+mn-cs"/>
              </a:rPr>
              <a:t>i</a:t>
            </a:r>
            <a:r>
              <a:rPr lang="en-US" sz="1200" b="0" i="0" u="none" strike="noStrike" kern="1200" baseline="0" dirty="0" smtClean="0">
                <a:solidFill>
                  <a:schemeClr val="tx1"/>
                </a:solidFill>
                <a:latin typeface="Arial" charset="0"/>
                <a:ea typeface="+mn-ea"/>
                <a:cs typeface="+mn-cs"/>
              </a:rPr>
              <a:t>) at any time the investigator has a view of the study recruitment potential, can possibly evaluate the criteria strictness and 	study feasibility, (ii) the investigator can evaluate the recruitment potential of the sites and make an early decision about the need of including more (saves time and money - significantly reduces the recruitment 	period and lowers the possibility for study failure for subject accrual reasons)</a:t>
            </a:r>
          </a:p>
          <a:p>
            <a:pPr marL="0" indent="0">
              <a:buNone/>
            </a:pPr>
            <a:endParaRPr lang="en-US" baseline="0" dirty="0" smtClean="0"/>
          </a:p>
          <a:p>
            <a:pPr marL="228600" indent="-228600">
              <a:buAutoNum type="alphaLcParenBoth"/>
            </a:pPr>
            <a:endParaRPr lang="el-GR"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4</a:t>
            </a:fld>
            <a:endParaRPr lang="en-US"/>
          </a:p>
        </p:txBody>
      </p:sp>
    </p:spTree>
    <p:extLst>
      <p:ext uri="{BB962C8B-B14F-4D97-AF65-F5344CB8AC3E}">
        <p14:creationId xmlns:p14="http://schemas.microsoft.com/office/powerpoint/2010/main" val="3849663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DrugBank</a:t>
            </a:r>
            <a:r>
              <a:rPr lang="en-US" dirty="0" smtClean="0"/>
              <a:t>:</a:t>
            </a:r>
            <a:r>
              <a:rPr lang="en-US" baseline="0" dirty="0" smtClean="0"/>
              <a:t> (available at: http://www.drugbank.ca/)</a:t>
            </a:r>
          </a:p>
          <a:p>
            <a:r>
              <a:rPr lang="en-US" baseline="0" dirty="0" smtClean="0"/>
              <a:t>Provides information about a drug – e.g., chemical details, indication it is administered for, metabolism, dosage, drug interactions, food interactions,  </a:t>
            </a:r>
          </a:p>
          <a:p>
            <a:endParaRPr lang="en-US" sz="1200" b="0" i="0" kern="1200" dirty="0" smtClean="0">
              <a:solidFill>
                <a:schemeClr val="tx1"/>
              </a:solidFill>
              <a:effectLst/>
              <a:latin typeface="Arial" charset="0"/>
              <a:ea typeface="+mn-ea"/>
              <a:cs typeface="+mn-cs"/>
            </a:endParaRPr>
          </a:p>
          <a:p>
            <a:r>
              <a:rPr lang="en-US" sz="1200" b="0" i="0" kern="1200" dirty="0" err="1" smtClean="0">
                <a:solidFill>
                  <a:schemeClr val="tx1"/>
                </a:solidFill>
                <a:effectLst/>
                <a:latin typeface="Arial" charset="0"/>
                <a:ea typeface="+mn-ea"/>
                <a:cs typeface="+mn-cs"/>
              </a:rPr>
              <a:t>Diseasome</a:t>
            </a:r>
            <a:r>
              <a:rPr lang="en-US" sz="1200" b="0" i="0" kern="1200" baseline="0" dirty="0" smtClean="0">
                <a:solidFill>
                  <a:schemeClr val="tx1"/>
                </a:solidFill>
                <a:effectLst/>
                <a:latin typeface="Arial" charset="0"/>
                <a:ea typeface="+mn-ea"/>
                <a:cs typeface="+mn-cs"/>
              </a:rPr>
              <a:t> (http://datahub.io/dataset/fu-berlin-diseasome)</a:t>
            </a:r>
            <a:endParaRPr lang="en-US" sz="1200" b="0" i="0" kern="1200" dirty="0" smtClean="0">
              <a:solidFill>
                <a:schemeClr val="tx1"/>
              </a:solidFill>
              <a:effectLst/>
              <a:latin typeface="Arial" charset="0"/>
              <a:ea typeface="+mn-ea"/>
              <a:cs typeface="+mn-cs"/>
            </a:endParaRPr>
          </a:p>
          <a:p>
            <a:r>
              <a:rPr lang="en-US" sz="1200" b="0" i="0" kern="1200" dirty="0" smtClean="0">
                <a:solidFill>
                  <a:schemeClr val="tx1"/>
                </a:solidFill>
                <a:effectLst/>
                <a:latin typeface="Arial" charset="0"/>
                <a:ea typeface="+mn-ea"/>
                <a:cs typeface="+mn-cs"/>
              </a:rPr>
              <a:t>a network of 4,300 disorders and disease genes linked by known disorder-gene associations </a:t>
            </a:r>
          </a:p>
          <a:p>
            <a:endParaRPr lang="en-US" sz="1200" b="0" i="0" kern="1200" dirty="0" smtClean="0">
              <a:solidFill>
                <a:schemeClr val="tx1"/>
              </a:solidFill>
              <a:effectLst/>
              <a:latin typeface="Arial" charset="0"/>
              <a:ea typeface="+mn-ea"/>
              <a:cs typeface="+mn-cs"/>
            </a:endParaRPr>
          </a:p>
          <a:p>
            <a:r>
              <a:rPr lang="en-US" sz="1200" b="0" i="0" kern="1200" dirty="0" err="1" smtClean="0">
                <a:solidFill>
                  <a:schemeClr val="tx1"/>
                </a:solidFill>
                <a:effectLst/>
                <a:latin typeface="Arial" charset="0"/>
                <a:ea typeface="+mn-ea"/>
                <a:cs typeface="+mn-cs"/>
              </a:rPr>
              <a:t>LinkedCT</a:t>
            </a:r>
            <a:r>
              <a:rPr lang="en-US" sz="1200" b="0" i="0" kern="1200" dirty="0" smtClean="0">
                <a:solidFill>
                  <a:schemeClr val="tx1"/>
                </a:solidFill>
                <a:effectLst/>
                <a:latin typeface="Arial" charset="0"/>
                <a:ea typeface="+mn-ea"/>
                <a:cs typeface="+mn-cs"/>
              </a:rPr>
              <a:t> (http://linkedct.org/)</a:t>
            </a:r>
          </a:p>
          <a:p>
            <a:r>
              <a:rPr lang="en-US" sz="1200" b="0" i="0" kern="1200" dirty="0" smtClean="0">
                <a:solidFill>
                  <a:schemeClr val="tx1"/>
                </a:solidFill>
                <a:effectLst/>
                <a:latin typeface="Arial" charset="0"/>
                <a:ea typeface="+mn-ea"/>
                <a:cs typeface="+mn-cs"/>
              </a:rPr>
              <a:t>open Semantic Web data source for clinical trials data as </a:t>
            </a:r>
            <a:r>
              <a:rPr lang="en-US" dirty="0" smtClean="0"/>
              <a:t>derived from ClinicalTrials.gov (the latter is a registry of clinical trials conducted in the United States and around the world)</a:t>
            </a:r>
          </a:p>
          <a:p>
            <a:endParaRPr lang="en-US" dirty="0" smtClean="0"/>
          </a:p>
          <a:p>
            <a:r>
              <a:rPr lang="en-US" dirty="0" smtClean="0"/>
              <a:t>KEGG (http://www.genome.jp/kegg/)</a:t>
            </a:r>
          </a:p>
          <a:p>
            <a:r>
              <a:rPr lang="en-US" sz="1200" b="0" i="0" kern="1200" dirty="0" smtClean="0">
                <a:solidFill>
                  <a:schemeClr val="tx1"/>
                </a:solidFill>
                <a:effectLst/>
                <a:latin typeface="Arial" charset="0"/>
                <a:ea typeface="+mn-ea"/>
                <a:cs typeface="+mn-cs"/>
              </a:rPr>
              <a:t>a database resource for the biological system, including among others information about drugs, diseases, genes</a:t>
            </a:r>
          </a:p>
          <a:p>
            <a:endParaRPr lang="en-US" dirty="0" smtClean="0"/>
          </a:p>
          <a:p>
            <a:r>
              <a:rPr lang="en-US" dirty="0" smtClean="0"/>
              <a:t>Ontologies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err="1" smtClean="0"/>
              <a:t>MeSH</a:t>
            </a:r>
            <a:r>
              <a:rPr lang="en-US" sz="1200" b="0" dirty="0" smtClean="0"/>
              <a:t> - </a:t>
            </a:r>
            <a:r>
              <a:rPr lang="en-US" sz="1200" b="0" i="0" kern="1200" dirty="0" smtClean="0">
                <a:solidFill>
                  <a:schemeClr val="tx1"/>
                </a:solidFill>
                <a:effectLst/>
                <a:latin typeface="Arial" charset="0"/>
                <a:ea typeface="+mn-ea"/>
                <a:cs typeface="+mn-cs"/>
              </a:rPr>
              <a:t>Medical Subject Headings </a:t>
            </a:r>
          </a:p>
          <a:p>
            <a:r>
              <a:rPr lang="en-US" dirty="0" err="1" smtClean="0"/>
              <a:t>UniProt</a:t>
            </a:r>
            <a:r>
              <a:rPr lang="en-US" dirty="0" smtClean="0"/>
              <a:t> – proteins</a:t>
            </a:r>
          </a:p>
          <a:p>
            <a:r>
              <a:rPr lang="en-US" dirty="0" smtClean="0"/>
              <a:t>GO – Gene Ontology</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5</a:t>
            </a:fld>
            <a:endParaRPr lang="en-US"/>
          </a:p>
        </p:txBody>
      </p:sp>
    </p:spTree>
    <p:extLst>
      <p:ext uri="{BB962C8B-B14F-4D97-AF65-F5344CB8AC3E}">
        <p14:creationId xmlns:p14="http://schemas.microsoft.com/office/powerpoint/2010/main" val="943850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Domain ontology is the one with concepts</a:t>
            </a:r>
            <a:r>
              <a:rPr lang="en-US" baseline="0" dirty="0" smtClean="0"/>
              <a:t> </a:t>
            </a:r>
            <a:r>
              <a:rPr lang="en-US" dirty="0" smtClean="0"/>
              <a:t>describing </a:t>
            </a:r>
            <a:r>
              <a:rPr lang="en-US" dirty="0" err="1" smtClean="0"/>
              <a:t>s</a:t>
            </a:r>
            <a:r>
              <a:rPr lang="en-US" baseline="0" dirty="0" err="1" smtClean="0"/>
              <a:t>drugs</a:t>
            </a:r>
            <a:r>
              <a:rPr lang="en-US" baseline="0" dirty="0" smtClean="0"/>
              <a:t>, diseases, targets and clinical trials</a:t>
            </a:r>
            <a:endParaRPr lang="en-US" dirty="0" smtClean="0"/>
          </a:p>
          <a:p>
            <a:endParaRPr lang="en-US" dirty="0" smtClean="0"/>
          </a:p>
          <a:p>
            <a:r>
              <a:rPr lang="en-US" dirty="0" smtClean="0"/>
              <a:t>THIRST:</a:t>
            </a:r>
          </a:p>
          <a:p>
            <a:r>
              <a:rPr lang="en-US" dirty="0" smtClean="0"/>
              <a:t>Phase II B study</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6</a:t>
            </a:fld>
            <a:endParaRPr lang="en-US"/>
          </a:p>
        </p:txBody>
      </p:sp>
    </p:spTree>
    <p:extLst>
      <p:ext uri="{BB962C8B-B14F-4D97-AF65-F5344CB8AC3E}">
        <p14:creationId xmlns:p14="http://schemas.microsoft.com/office/powerpoint/2010/main" val="20942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smtClean="0">
                <a:solidFill>
                  <a:schemeClr val="bg1"/>
                </a:solidFill>
              </a:rPr>
              <a:t>Evaluation: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0" dirty="0" smtClean="0">
                <a:solidFill>
                  <a:schemeClr val="bg1"/>
                </a:solidFill>
              </a:rPr>
              <a:t>The dynamics of the field are not taken into consideration (e.g., a small number of citations in a new-born or rising field could be of much greater value than in a well researched </a:t>
            </a:r>
            <a:r>
              <a:rPr lang="en-GB" b="0" dirty="0" smtClean="0">
                <a:solidFill>
                  <a:schemeClr val="bg1"/>
                </a:solidFill>
              </a:rPr>
              <a:t>one)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b="0" dirty="0" smtClean="0">
                <a:solidFill>
                  <a:schemeClr val="bg1"/>
                </a:solidFill>
              </a:rPr>
              <a:t>Crowded field vs small field</a:t>
            </a:r>
            <a:r>
              <a:rPr lang="en-GB" b="0" baseline="0" dirty="0" smtClean="0">
                <a:solidFill>
                  <a:schemeClr val="bg1"/>
                </a:solidFill>
              </a:rPr>
              <a:t> (number of papers produced and researchers involved should be considered)</a:t>
            </a:r>
            <a:endParaRPr lang="en-GB" b="0" dirty="0" smtClean="0">
              <a:solidFill>
                <a:schemeClr val="bg1"/>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b="0" dirty="0" smtClean="0">
              <a:solidFill>
                <a:schemeClr val="bg1"/>
              </a:solidFill>
            </a:endParaRPr>
          </a:p>
          <a:p>
            <a:endParaRPr lang="el-GR"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8</a:t>
            </a:fld>
            <a:endParaRPr lang="en-US"/>
          </a:p>
        </p:txBody>
      </p:sp>
    </p:spTree>
    <p:extLst>
      <p:ext uri="{BB962C8B-B14F-4D97-AF65-F5344CB8AC3E}">
        <p14:creationId xmlns:p14="http://schemas.microsoft.com/office/powerpoint/2010/main" val="1584323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b="1" dirty="0" smtClean="0"/>
              <a:t>One integrated platform / Five pilot services</a:t>
            </a:r>
            <a:r>
              <a:rPr lang="en-US" sz="2200" dirty="0" smtClean="0"/>
              <a:t> :</a:t>
            </a:r>
          </a:p>
          <a:p>
            <a:pPr marL="400050" lvl="1" indent="0">
              <a:buNone/>
            </a:pPr>
            <a:r>
              <a:rPr lang="en-US" sz="2200" dirty="0" smtClean="0"/>
              <a:t>(a) </a:t>
            </a:r>
            <a:r>
              <a:rPr lang="en-US" sz="2200" b="1" dirty="0" smtClean="0"/>
              <a:t>Data journals development</a:t>
            </a:r>
            <a:r>
              <a:rPr lang="en-US" sz="2200" dirty="0" smtClean="0"/>
              <a:t> based on semantically-enabled research dynamics detection,</a:t>
            </a:r>
          </a:p>
          <a:p>
            <a:pPr marL="400050" lvl="1" indent="0">
              <a:buNone/>
            </a:pPr>
            <a:r>
              <a:rPr lang="en-US" sz="2200" dirty="0" smtClean="0"/>
              <a:t>We extend existing data models (such as Dryad) for allowing the structured,</a:t>
            </a:r>
            <a:r>
              <a:rPr lang="en-US" sz="2200" baseline="0" dirty="0" smtClean="0"/>
              <a:t> semantically annotated publishing of scientific datasets</a:t>
            </a:r>
          </a:p>
          <a:p>
            <a:pPr marL="400050" lvl="1" indent="0">
              <a:buNone/>
            </a:pPr>
            <a:r>
              <a:rPr lang="en-US" sz="2200" baseline="0" dirty="0" smtClean="0"/>
              <a:t>We have developed the biomedical data journal http://biomed-data.eu/</a:t>
            </a:r>
            <a:endParaRPr lang="en-US" sz="2200" dirty="0" smtClean="0"/>
          </a:p>
          <a:p>
            <a:pPr marL="400050" lvl="1" indent="0">
              <a:buNone/>
            </a:pPr>
            <a:r>
              <a:rPr lang="en-US" sz="2200" dirty="0" smtClean="0"/>
              <a:t>(b) A novel open, </a:t>
            </a:r>
            <a:r>
              <a:rPr lang="en-US" sz="2200" b="1" dirty="0" smtClean="0"/>
              <a:t>semantically-assisted peer review process</a:t>
            </a:r>
            <a:r>
              <a:rPr lang="en-US" sz="2200" dirty="0" smtClean="0"/>
              <a:t>,</a:t>
            </a:r>
          </a:p>
          <a:p>
            <a:pPr marL="400050" lvl="1" indent="0">
              <a:buNone/>
            </a:pPr>
            <a:r>
              <a:rPr lang="en-US" sz="2200" dirty="0" smtClean="0"/>
              <a:t>(c) Services for </a:t>
            </a:r>
            <a:r>
              <a:rPr lang="en-US" sz="2200" b="1" dirty="0" smtClean="0"/>
              <a:t>detection and analysis of research trends</a:t>
            </a:r>
            <a:r>
              <a:rPr lang="en-US" sz="2200" dirty="0" smtClean="0"/>
              <a:t>,</a:t>
            </a:r>
          </a:p>
          <a:p>
            <a:pPr marL="400050" lvl="1" indent="0">
              <a:buNone/>
            </a:pPr>
            <a:r>
              <a:rPr lang="en-US" sz="2200" dirty="0" smtClean="0"/>
              <a:t>(d) Services</a:t>
            </a:r>
            <a:r>
              <a:rPr lang="en-US" sz="2200" b="1" dirty="0" smtClean="0"/>
              <a:t> </a:t>
            </a:r>
            <a:r>
              <a:rPr lang="en-US" sz="2200" dirty="0" smtClean="0"/>
              <a:t>for</a:t>
            </a:r>
            <a:r>
              <a:rPr lang="en-US" sz="2200" b="1" dirty="0" smtClean="0"/>
              <a:t> dynamic researchers’ collaboration</a:t>
            </a:r>
            <a:r>
              <a:rPr lang="en-US" sz="2200" dirty="0" smtClean="0"/>
              <a:t> based on non-declared, semantically-inferred relationships, and,</a:t>
            </a:r>
          </a:p>
          <a:p>
            <a:pPr marL="400050" lvl="1" indent="0">
              <a:buNone/>
            </a:pPr>
            <a:r>
              <a:rPr lang="en-US" sz="2200" dirty="0" smtClean="0"/>
              <a:t>(e) A set of </a:t>
            </a:r>
            <a:r>
              <a:rPr lang="en-US" sz="2200" b="1" dirty="0" smtClean="0"/>
              <a:t>scientific field-aware, productivity- and impact-oriented enhanced research evaluation services</a:t>
            </a:r>
            <a:endParaRPr lang="en-US" sz="2200" dirty="0" smtClean="0"/>
          </a:p>
          <a:p>
            <a:endParaRPr lang="el-GR"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10</a:t>
            </a:fld>
            <a:endParaRPr lang="en-US"/>
          </a:p>
        </p:txBody>
      </p:sp>
    </p:spTree>
    <p:extLst>
      <p:ext uri="{BB962C8B-B14F-4D97-AF65-F5344CB8AC3E}">
        <p14:creationId xmlns:p14="http://schemas.microsoft.com/office/powerpoint/2010/main" val="47033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r>
              <a:rPr lang="en-US" b="1" dirty="0" err="1" smtClean="0">
                <a:latin typeface="Baskerville"/>
                <a:cs typeface="Baskerville"/>
              </a:rPr>
              <a:t>OpenScore</a:t>
            </a:r>
            <a:endParaRPr lang="en-US" b="1" dirty="0" smtClean="0">
              <a:latin typeface="Baskerville"/>
              <a:cs typeface="Baskerville"/>
            </a:endParaRPr>
          </a:p>
          <a:p>
            <a:pPr>
              <a:buFont typeface="Arial" charset="0"/>
              <a:buChar char="•"/>
              <a:defRPr/>
            </a:pPr>
            <a:r>
              <a:rPr lang="en-US" dirty="0" smtClean="0">
                <a:latin typeface="Baskerville"/>
                <a:cs typeface="Baskerville"/>
              </a:rPr>
              <a:t>Volume of work:</a:t>
            </a:r>
          </a:p>
          <a:p>
            <a:pPr lvl="1">
              <a:buFont typeface="Arial" charset="0"/>
              <a:buChar char="–"/>
              <a:defRPr/>
            </a:pPr>
            <a:r>
              <a:rPr lang="en-US" dirty="0" smtClean="0">
                <a:latin typeface="Baskerville"/>
                <a:cs typeface="Baskerville"/>
              </a:rPr>
              <a:t># papers published</a:t>
            </a:r>
          </a:p>
          <a:p>
            <a:pPr lvl="1">
              <a:buFont typeface="Arial" charset="0"/>
              <a:buChar char="–"/>
              <a:defRPr/>
            </a:pPr>
            <a:r>
              <a:rPr lang="en-US" dirty="0" smtClean="0">
                <a:latin typeface="Baskerville"/>
                <a:cs typeface="Baskerville"/>
              </a:rPr>
              <a:t># journals an author is published in</a:t>
            </a:r>
          </a:p>
          <a:p>
            <a:pPr>
              <a:buFont typeface="Arial" charset="0"/>
              <a:buChar char="•"/>
              <a:defRPr/>
            </a:pPr>
            <a:r>
              <a:rPr lang="en-US" dirty="0" smtClean="0">
                <a:latin typeface="Baskerville"/>
                <a:cs typeface="Baskerville"/>
              </a:rPr>
              <a:t>Thematic breadth:</a:t>
            </a:r>
          </a:p>
          <a:p>
            <a:pPr lvl="1">
              <a:buFont typeface="Arial" charset="0"/>
              <a:buChar char="–"/>
              <a:defRPr/>
            </a:pPr>
            <a:r>
              <a:rPr lang="en-US" dirty="0" smtClean="0">
                <a:latin typeface="Baskerville"/>
                <a:cs typeface="Baskerville"/>
              </a:rPr>
              <a:t># </a:t>
            </a:r>
            <a:r>
              <a:rPr lang="en-US" dirty="0" err="1" smtClean="0">
                <a:latin typeface="Baskerville"/>
                <a:cs typeface="Baskerville"/>
              </a:rPr>
              <a:t>MeSH</a:t>
            </a:r>
            <a:r>
              <a:rPr lang="en-US" dirty="0" smtClean="0">
                <a:latin typeface="Baskerville"/>
                <a:cs typeface="Baskerville"/>
              </a:rPr>
              <a:t> topics an author deals with </a:t>
            </a:r>
            <a:r>
              <a:rPr lang="en-US" dirty="0" smtClean="0"/>
              <a:t>(cum./dist.)</a:t>
            </a:r>
            <a:endParaRPr lang="en-US" dirty="0" smtClean="0">
              <a:latin typeface="Baskerville"/>
              <a:cs typeface="Baskerville"/>
            </a:endParaRPr>
          </a:p>
          <a:p>
            <a:pPr lvl="1">
              <a:buFont typeface="Arial" charset="0"/>
              <a:buChar char="–"/>
              <a:defRPr/>
            </a:pPr>
            <a:r>
              <a:rPr lang="en-US" dirty="0" smtClean="0">
                <a:latin typeface="Baskerville"/>
                <a:cs typeface="Baskerville"/>
              </a:rPr>
              <a:t># </a:t>
            </a:r>
            <a:r>
              <a:rPr lang="en-US" dirty="0" err="1" smtClean="0">
                <a:latin typeface="Baskerville"/>
                <a:cs typeface="Baskerville"/>
              </a:rPr>
              <a:t>MeSH</a:t>
            </a:r>
            <a:r>
              <a:rPr lang="en-US" dirty="0" smtClean="0">
                <a:latin typeface="Baskerville"/>
                <a:cs typeface="Baskerville"/>
              </a:rPr>
              <a:t> trees these topics belong to</a:t>
            </a:r>
          </a:p>
          <a:p>
            <a:pPr>
              <a:buFont typeface="Arial" charset="0"/>
              <a:buChar char="•"/>
              <a:defRPr/>
            </a:pPr>
            <a:r>
              <a:rPr lang="en-US" dirty="0" smtClean="0">
                <a:latin typeface="Baskerville"/>
                <a:cs typeface="Baskerville"/>
              </a:rPr>
              <a:t>Career timeline:</a:t>
            </a:r>
          </a:p>
          <a:p>
            <a:pPr lvl="1">
              <a:buFont typeface="Arial" charset="0"/>
              <a:buChar char="–"/>
              <a:defRPr/>
            </a:pPr>
            <a:r>
              <a:rPr lang="en-US" dirty="0" smtClean="0">
                <a:latin typeface="Baskerville"/>
                <a:cs typeface="Baskerville"/>
              </a:rPr>
              <a:t>when was the first article published</a:t>
            </a:r>
          </a:p>
          <a:p>
            <a:pPr lvl="1">
              <a:buFont typeface="Arial" charset="0"/>
              <a:buChar char="–"/>
              <a:defRPr/>
            </a:pPr>
            <a:r>
              <a:rPr lang="en-US" dirty="0" smtClean="0">
                <a:latin typeface="Baskerville"/>
                <a:cs typeface="Baskerville"/>
              </a:rPr>
              <a:t>when was the last article published</a:t>
            </a:r>
          </a:p>
          <a:p>
            <a:pPr lvl="1">
              <a:buFont typeface="Arial" charset="0"/>
              <a:buChar char="–"/>
              <a:defRPr/>
            </a:pPr>
            <a:r>
              <a:rPr lang="en-US" dirty="0" smtClean="0">
                <a:latin typeface="Baskerville"/>
                <a:cs typeface="Baskerville"/>
              </a:rPr>
              <a:t># years an author is active</a:t>
            </a:r>
          </a:p>
          <a:p>
            <a:pPr>
              <a:buFont typeface="Arial" charset="0"/>
              <a:buChar char="•"/>
              <a:defRPr/>
            </a:pPr>
            <a:r>
              <a:rPr lang="en-US" dirty="0" smtClean="0">
                <a:latin typeface="Baskerville"/>
                <a:cs typeface="Baskerville"/>
              </a:rPr>
              <a:t>Connection to scientific community:</a:t>
            </a:r>
          </a:p>
          <a:p>
            <a:pPr lvl="1">
              <a:buFont typeface="Arial" charset="0"/>
              <a:buChar char="–"/>
              <a:defRPr/>
            </a:pPr>
            <a:r>
              <a:rPr lang="en-US" dirty="0" smtClean="0">
                <a:latin typeface="Baskerville"/>
                <a:cs typeface="Baskerville"/>
              </a:rPr>
              <a:t># co-authors</a:t>
            </a:r>
            <a:r>
              <a:rPr lang="en-US" dirty="0" smtClean="0"/>
              <a:t> (cum./dist.)</a:t>
            </a:r>
            <a:endParaRPr lang="en-US" dirty="0" smtClean="0">
              <a:latin typeface="Baskerville"/>
              <a:cs typeface="Baskerville"/>
            </a:endParaRPr>
          </a:p>
          <a:p>
            <a:pPr lvl="1">
              <a:buFont typeface="Arial" charset="0"/>
              <a:buChar char="–"/>
              <a:defRPr/>
            </a:pPr>
            <a:r>
              <a:rPr lang="en-US" dirty="0" smtClean="0">
                <a:latin typeface="Baskerville"/>
                <a:cs typeface="Baskerville"/>
              </a:rPr>
              <a:t># affiliations of an author and his co-authors</a:t>
            </a:r>
          </a:p>
          <a:p>
            <a:pPr lvl="1">
              <a:buFont typeface="Arial" charset="0"/>
              <a:buChar char="–"/>
              <a:defRPr/>
            </a:pPr>
            <a:r>
              <a:rPr lang="en-US" dirty="0" smtClean="0">
                <a:latin typeface="Baskerville"/>
                <a:cs typeface="Baskerville"/>
              </a:rPr>
              <a:t>PageRank in co-authorship graph</a:t>
            </a:r>
          </a:p>
          <a:p>
            <a:pPr algn="just">
              <a:lnSpc>
                <a:spcPct val="100000"/>
              </a:lnSpc>
            </a:pPr>
            <a:endParaRPr lang="en-US" sz="1700" kern="1200" dirty="0" smtClean="0">
              <a:solidFill>
                <a:schemeClr val="tx1"/>
              </a:solidFill>
              <a:latin typeface="Arial" charset="0"/>
              <a:ea typeface="+mn-ea"/>
              <a:cs typeface="+mn-cs"/>
            </a:endParaRPr>
          </a:p>
          <a:p>
            <a:endParaRPr lang="el-GR"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11</a:t>
            </a:fld>
            <a:endParaRPr lang="en-US"/>
          </a:p>
        </p:txBody>
      </p:sp>
    </p:spTree>
    <p:extLst>
      <p:ext uri="{BB962C8B-B14F-4D97-AF65-F5344CB8AC3E}">
        <p14:creationId xmlns:p14="http://schemas.microsoft.com/office/powerpoint/2010/main" val="47033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None/>
              <a:defRPr/>
            </a:pPr>
            <a:r>
              <a:rPr lang="en-US" b="1" dirty="0" err="1" smtClean="0">
                <a:latin typeface="Baskerville"/>
                <a:cs typeface="Baskerville"/>
              </a:rPr>
              <a:t>OpenScore</a:t>
            </a:r>
            <a:endParaRPr lang="en-US" b="1" dirty="0" smtClean="0">
              <a:latin typeface="Baskerville"/>
              <a:cs typeface="Baskerville"/>
            </a:endParaRPr>
          </a:p>
          <a:p>
            <a:pPr>
              <a:buFont typeface="Arial" charset="0"/>
              <a:buChar char="•"/>
              <a:defRPr/>
            </a:pPr>
            <a:r>
              <a:rPr lang="en-US" dirty="0" smtClean="0">
                <a:latin typeface="Baskerville"/>
                <a:cs typeface="Baskerville"/>
              </a:rPr>
              <a:t>Volume of work:</a:t>
            </a:r>
          </a:p>
          <a:p>
            <a:pPr lvl="1">
              <a:buFont typeface="Arial" charset="0"/>
              <a:buChar char="–"/>
              <a:defRPr/>
            </a:pPr>
            <a:r>
              <a:rPr lang="en-US" dirty="0" smtClean="0">
                <a:latin typeface="Baskerville"/>
                <a:cs typeface="Baskerville"/>
              </a:rPr>
              <a:t># papers published</a:t>
            </a:r>
          </a:p>
          <a:p>
            <a:pPr lvl="1">
              <a:buFont typeface="Arial" charset="0"/>
              <a:buChar char="–"/>
              <a:defRPr/>
            </a:pPr>
            <a:r>
              <a:rPr lang="en-US" dirty="0" smtClean="0">
                <a:latin typeface="Baskerville"/>
                <a:cs typeface="Baskerville"/>
              </a:rPr>
              <a:t># journals an author is published in</a:t>
            </a:r>
          </a:p>
          <a:p>
            <a:pPr>
              <a:buFont typeface="Arial" charset="0"/>
              <a:buChar char="•"/>
              <a:defRPr/>
            </a:pPr>
            <a:r>
              <a:rPr lang="en-US" dirty="0" smtClean="0">
                <a:latin typeface="Baskerville"/>
                <a:cs typeface="Baskerville"/>
              </a:rPr>
              <a:t>Thematic breadth:</a:t>
            </a:r>
          </a:p>
          <a:p>
            <a:pPr lvl="1">
              <a:buFont typeface="Arial" charset="0"/>
              <a:buChar char="–"/>
              <a:defRPr/>
            </a:pPr>
            <a:r>
              <a:rPr lang="en-US" dirty="0" smtClean="0">
                <a:latin typeface="Baskerville"/>
                <a:cs typeface="Baskerville"/>
              </a:rPr>
              <a:t># </a:t>
            </a:r>
            <a:r>
              <a:rPr lang="en-US" dirty="0" err="1" smtClean="0">
                <a:latin typeface="Baskerville"/>
                <a:cs typeface="Baskerville"/>
              </a:rPr>
              <a:t>MeSH</a:t>
            </a:r>
            <a:r>
              <a:rPr lang="en-US" dirty="0" smtClean="0">
                <a:latin typeface="Baskerville"/>
                <a:cs typeface="Baskerville"/>
              </a:rPr>
              <a:t> topics an author deals with </a:t>
            </a:r>
            <a:r>
              <a:rPr lang="en-US" dirty="0" smtClean="0"/>
              <a:t>(cum./dist.)</a:t>
            </a:r>
            <a:endParaRPr lang="en-US" dirty="0" smtClean="0">
              <a:latin typeface="Baskerville"/>
              <a:cs typeface="Baskerville"/>
            </a:endParaRPr>
          </a:p>
          <a:p>
            <a:pPr lvl="1">
              <a:buFont typeface="Arial" charset="0"/>
              <a:buChar char="–"/>
              <a:defRPr/>
            </a:pPr>
            <a:r>
              <a:rPr lang="en-US" dirty="0" smtClean="0">
                <a:latin typeface="Baskerville"/>
                <a:cs typeface="Baskerville"/>
              </a:rPr>
              <a:t># </a:t>
            </a:r>
            <a:r>
              <a:rPr lang="en-US" dirty="0" err="1" smtClean="0">
                <a:latin typeface="Baskerville"/>
                <a:cs typeface="Baskerville"/>
              </a:rPr>
              <a:t>MeSH</a:t>
            </a:r>
            <a:r>
              <a:rPr lang="en-US" dirty="0" smtClean="0">
                <a:latin typeface="Baskerville"/>
                <a:cs typeface="Baskerville"/>
              </a:rPr>
              <a:t> trees these topics belong to</a:t>
            </a:r>
          </a:p>
          <a:p>
            <a:pPr>
              <a:buFont typeface="Arial" charset="0"/>
              <a:buChar char="•"/>
              <a:defRPr/>
            </a:pPr>
            <a:r>
              <a:rPr lang="en-US" dirty="0" smtClean="0">
                <a:latin typeface="Baskerville"/>
                <a:cs typeface="Baskerville"/>
              </a:rPr>
              <a:t>Career timeline:</a:t>
            </a:r>
          </a:p>
          <a:p>
            <a:pPr lvl="1">
              <a:buFont typeface="Arial" charset="0"/>
              <a:buChar char="–"/>
              <a:defRPr/>
            </a:pPr>
            <a:r>
              <a:rPr lang="en-US" dirty="0" smtClean="0">
                <a:latin typeface="Baskerville"/>
                <a:cs typeface="Baskerville"/>
              </a:rPr>
              <a:t>when was the first article published</a:t>
            </a:r>
          </a:p>
          <a:p>
            <a:pPr lvl="1">
              <a:buFont typeface="Arial" charset="0"/>
              <a:buChar char="–"/>
              <a:defRPr/>
            </a:pPr>
            <a:r>
              <a:rPr lang="en-US" dirty="0" smtClean="0">
                <a:latin typeface="Baskerville"/>
                <a:cs typeface="Baskerville"/>
              </a:rPr>
              <a:t>when was the last article published</a:t>
            </a:r>
          </a:p>
          <a:p>
            <a:pPr lvl="1">
              <a:buFont typeface="Arial" charset="0"/>
              <a:buChar char="–"/>
              <a:defRPr/>
            </a:pPr>
            <a:r>
              <a:rPr lang="en-US" dirty="0" smtClean="0">
                <a:latin typeface="Baskerville"/>
                <a:cs typeface="Baskerville"/>
              </a:rPr>
              <a:t># years an author is active</a:t>
            </a:r>
          </a:p>
          <a:p>
            <a:pPr>
              <a:buFont typeface="Arial" charset="0"/>
              <a:buChar char="•"/>
              <a:defRPr/>
            </a:pPr>
            <a:r>
              <a:rPr lang="en-US" dirty="0" smtClean="0">
                <a:latin typeface="Baskerville"/>
                <a:cs typeface="Baskerville"/>
              </a:rPr>
              <a:t>Connection to scientific community:</a:t>
            </a:r>
          </a:p>
          <a:p>
            <a:pPr lvl="1">
              <a:buFont typeface="Arial" charset="0"/>
              <a:buChar char="–"/>
              <a:defRPr/>
            </a:pPr>
            <a:r>
              <a:rPr lang="en-US" dirty="0" smtClean="0">
                <a:latin typeface="Baskerville"/>
                <a:cs typeface="Baskerville"/>
              </a:rPr>
              <a:t># co-authors</a:t>
            </a:r>
            <a:r>
              <a:rPr lang="en-US" dirty="0" smtClean="0"/>
              <a:t> (cum./dist.)</a:t>
            </a:r>
            <a:endParaRPr lang="en-US" dirty="0" smtClean="0">
              <a:latin typeface="Baskerville"/>
              <a:cs typeface="Baskerville"/>
            </a:endParaRPr>
          </a:p>
          <a:p>
            <a:pPr lvl="1">
              <a:buFont typeface="Arial" charset="0"/>
              <a:buChar char="–"/>
              <a:defRPr/>
            </a:pPr>
            <a:r>
              <a:rPr lang="en-US" dirty="0" smtClean="0">
                <a:latin typeface="Baskerville"/>
                <a:cs typeface="Baskerville"/>
              </a:rPr>
              <a:t># affiliations of an author and his co-authors</a:t>
            </a:r>
          </a:p>
          <a:p>
            <a:pPr lvl="1">
              <a:buFont typeface="Arial" charset="0"/>
              <a:buChar char="–"/>
              <a:defRPr/>
            </a:pPr>
            <a:r>
              <a:rPr lang="en-US" dirty="0" smtClean="0">
                <a:latin typeface="Baskerville"/>
                <a:cs typeface="Baskerville"/>
              </a:rPr>
              <a:t>PageRank in co-authorship graph</a:t>
            </a:r>
          </a:p>
          <a:p>
            <a:pPr algn="just">
              <a:lnSpc>
                <a:spcPct val="100000"/>
              </a:lnSpc>
            </a:pPr>
            <a:endParaRPr lang="en-US" sz="1700" kern="1200" dirty="0" smtClean="0">
              <a:solidFill>
                <a:schemeClr val="tx1"/>
              </a:solidFill>
              <a:latin typeface="Arial" charset="0"/>
              <a:ea typeface="+mn-ea"/>
              <a:cs typeface="+mn-cs"/>
            </a:endParaRPr>
          </a:p>
          <a:p>
            <a:endParaRPr lang="el-GR"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12</a:t>
            </a:fld>
            <a:endParaRPr lang="en-US"/>
          </a:p>
        </p:txBody>
      </p:sp>
    </p:spTree>
    <p:extLst>
      <p:ext uri="{BB962C8B-B14F-4D97-AF65-F5344CB8AC3E}">
        <p14:creationId xmlns:p14="http://schemas.microsoft.com/office/powerpoint/2010/main" val="47033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DC1005-8668-4EF0-974F-53245A944F0E}" type="slidenum">
              <a:rPr lang="en-US" smtClean="0"/>
              <a:pPr>
                <a:defRPr/>
              </a:pPr>
              <a:t>14</a:t>
            </a:fld>
            <a:endParaRPr lang="en-US"/>
          </a:p>
        </p:txBody>
      </p:sp>
    </p:spTree>
    <p:extLst>
      <p:ext uri="{BB962C8B-B14F-4D97-AF65-F5344CB8AC3E}">
        <p14:creationId xmlns:p14="http://schemas.microsoft.com/office/powerpoint/2010/main" val="2998257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ctrTitle"/>
          </p:nvPr>
        </p:nvSpPr>
        <p:spPr>
          <a:xfrm>
            <a:off x="685800" y="2339975"/>
            <a:ext cx="7772400" cy="1470025"/>
          </a:xfrm>
        </p:spPr>
        <p:txBody>
          <a:bodyPr lIns="91440" tIns="45720" rIns="91440" bIns="45720" anchor="t"/>
          <a:lstStyle>
            <a:lvl1pPr algn="ctr">
              <a:defRPr sz="4200">
                <a:solidFill>
                  <a:srgbClr val="000000"/>
                </a:solidFill>
                <a:latin typeface="Arial Black" pitchFamily="34" charset="0"/>
              </a:defRPr>
            </a:lvl1pPr>
          </a:lstStyle>
          <a:p>
            <a:r>
              <a:rPr lang="en-US"/>
              <a:t>Click to edit Master title style</a:t>
            </a:r>
          </a:p>
        </p:txBody>
      </p:sp>
      <p:sp>
        <p:nvSpPr>
          <p:cNvPr id="6148" name="Rectangle 4"/>
          <p:cNvSpPr>
            <a:spLocks noGrp="1" noChangeArrowheads="1"/>
          </p:cNvSpPr>
          <p:nvPr>
            <p:ph type="subTitle" idx="1"/>
          </p:nvPr>
        </p:nvSpPr>
        <p:spPr>
          <a:xfrm>
            <a:off x="1371600" y="4648200"/>
            <a:ext cx="6400800" cy="1752600"/>
          </a:xfrm>
        </p:spPr>
        <p:txBody>
          <a:bodyPr lIns="91429" tIns="45715" rIns="91429" bIns="45715"/>
          <a:lstStyle>
            <a:lvl1pPr marL="0" indent="0" algn="ctr">
              <a:buFont typeface="Wingdings" pitchFamily="2" charset="2"/>
              <a:buNone/>
              <a:defRPr>
                <a:solidFill>
                  <a:srgbClr val="FFFFFF"/>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43600" y="76200"/>
            <a:ext cx="18288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53340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315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601788"/>
            <a:ext cx="3048000" cy="40370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1788"/>
            <a:ext cx="3048000" cy="40370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a:stretch>
            <a:fillRect/>
          </a:stretch>
        </p:blipFill>
        <p:spPr bwMode="auto">
          <a:xfrm>
            <a:off x="8388350" y="215900"/>
            <a:ext cx="552450" cy="552450"/>
          </a:xfrm>
          <a:prstGeom prst="rect">
            <a:avLst/>
          </a:prstGeom>
          <a:noFill/>
          <a:ln w="9525" algn="ctr">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48056" y="1601788"/>
            <a:ext cx="8202168" cy="40370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601788"/>
            <a:ext cx="3048000" cy="4037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1788"/>
            <a:ext cx="3048000" cy="4037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1295400"/>
          </a:xfrm>
          <a:prstGeom prst="rect">
            <a:avLst/>
          </a:prstGeom>
          <a:gradFill rotWithShape="1">
            <a:gsLst>
              <a:gs pos="0">
                <a:srgbClr val="000000"/>
              </a:gs>
              <a:gs pos="100000">
                <a:srgbClr val="000000">
                  <a:alpha val="0"/>
                </a:srgbClr>
              </a:gs>
            </a:gsLst>
            <a:lin ang="0" scaled="1"/>
          </a:gradFill>
          <a:ln w="9525">
            <a:noFill/>
            <a:miter lim="800000"/>
            <a:headEnd/>
            <a:tailEnd/>
          </a:ln>
          <a:effectLst/>
        </p:spPr>
        <p:txBody>
          <a:bodyPr wrap="none" anchor="ctr"/>
          <a:lstStyle/>
          <a:p>
            <a:pPr eaLnBrk="1" hangingPunct="1">
              <a:lnSpc>
                <a:spcPct val="100000"/>
              </a:lnSpc>
              <a:spcBef>
                <a:spcPct val="0"/>
              </a:spcBef>
              <a:buFontTx/>
              <a:buNone/>
              <a:defRPr/>
            </a:pPr>
            <a:endParaRPr lang="en-US">
              <a:solidFill>
                <a:schemeClr val="tx1"/>
              </a:solidFill>
            </a:endParaRPr>
          </a:p>
        </p:txBody>
      </p:sp>
      <p:sp>
        <p:nvSpPr>
          <p:cNvPr id="1027" name="Rectangle 2"/>
          <p:cNvSpPr>
            <a:spLocks noGrp="1" noChangeArrowheads="1"/>
          </p:cNvSpPr>
          <p:nvPr>
            <p:ph type="title"/>
          </p:nvPr>
        </p:nvSpPr>
        <p:spPr bwMode="auto">
          <a:xfrm>
            <a:off x="457200" y="76200"/>
            <a:ext cx="7315200" cy="1143000"/>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524000" y="1601788"/>
            <a:ext cx="6248400" cy="40370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Text Box 5"/>
          <p:cNvSpPr txBox="1">
            <a:spLocks noChangeArrowheads="1"/>
          </p:cNvSpPr>
          <p:nvPr userDrawn="1"/>
        </p:nvSpPr>
        <p:spPr bwMode="auto">
          <a:xfrm>
            <a:off x="7500938" y="6361113"/>
            <a:ext cx="1620837" cy="158750"/>
          </a:xfrm>
          <a:prstGeom prst="rect">
            <a:avLst/>
          </a:prstGeom>
          <a:noFill/>
          <a:ln w="9525" algn="ctr">
            <a:noFill/>
            <a:miter lim="800000"/>
            <a:headEnd/>
            <a:tailEnd/>
          </a:ln>
          <a:effectLst/>
        </p:spPr>
        <p:txBody>
          <a:bodyPr lIns="0" tIns="0" rIns="0" bIns="0">
            <a:spAutoFit/>
          </a:bodyPr>
          <a:lstStyle/>
          <a:p>
            <a:pPr marL="742950" indent="-285750" algn="r">
              <a:spcBef>
                <a:spcPct val="50000"/>
              </a:spcBef>
              <a:buFontTx/>
              <a:buNone/>
              <a:defRPr/>
            </a:pPr>
            <a:fld id="{D6B67BF7-0555-4AC7-8A83-BDEC3283A15F}" type="slidenum">
              <a:rPr lang="el-GR" sz="1300">
                <a:solidFill>
                  <a:schemeClr val="tx1"/>
                </a:solidFill>
              </a:rPr>
              <a:pPr marL="742950" indent="-285750" algn="r">
                <a:spcBef>
                  <a:spcPct val="50000"/>
                </a:spcBef>
                <a:buFontTx/>
                <a:buNone/>
                <a:defRPr/>
              </a:pPr>
              <a:t>‹#›</a:t>
            </a:fld>
            <a:endParaRPr lang="el-GR" sz="1300">
              <a:solidFill>
                <a:schemeClr val="tx1"/>
              </a:solidFill>
            </a:endParaRPr>
          </a:p>
        </p:txBody>
      </p:sp>
    </p:spTree>
  </p:cSld>
  <p:clrMap bg1="dk2" tx1="lt1" bg2="dk1" tx2="lt2" accent1="accent1" accent2="accent2" accent3="accent3" accent4="accent4" accent5="accent5" accent6="accent6" hlink="hlink" folHlink="folHlink"/>
  <p:sldLayoutIdLst>
    <p:sldLayoutId id="2147484061" r:id="rId1"/>
    <p:sldLayoutId id="2147484062"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 id="2147484060" r:id="rId12"/>
  </p:sldLayoutIdLst>
  <p:transition spd="slow">
    <p:strips dir="ru"/>
  </p:transition>
  <p:txStyles>
    <p:titleStyle>
      <a:lvl1pPr algn="l" rtl="0" eaLnBrk="0" fontAlgn="base" hangingPunct="0">
        <a:spcBef>
          <a:spcPct val="0"/>
        </a:spcBef>
        <a:spcAft>
          <a:spcPct val="0"/>
        </a:spcAft>
        <a:defRPr sz="3600">
          <a:solidFill>
            <a:srgbClr val="FFFFFF"/>
          </a:solidFill>
          <a:latin typeface="+mj-lt"/>
          <a:ea typeface="+mj-ea"/>
          <a:cs typeface="+mj-cs"/>
        </a:defRPr>
      </a:lvl1pPr>
      <a:lvl2pPr algn="l" rtl="0" eaLnBrk="0" fontAlgn="base" hangingPunct="0">
        <a:spcBef>
          <a:spcPct val="0"/>
        </a:spcBef>
        <a:spcAft>
          <a:spcPct val="0"/>
        </a:spcAft>
        <a:defRPr sz="3600">
          <a:solidFill>
            <a:srgbClr val="FFFFFF"/>
          </a:solidFill>
          <a:latin typeface="Arial" charset="0"/>
        </a:defRPr>
      </a:lvl2pPr>
      <a:lvl3pPr algn="l" rtl="0" eaLnBrk="0" fontAlgn="base" hangingPunct="0">
        <a:spcBef>
          <a:spcPct val="0"/>
        </a:spcBef>
        <a:spcAft>
          <a:spcPct val="0"/>
        </a:spcAft>
        <a:defRPr sz="3600">
          <a:solidFill>
            <a:srgbClr val="FFFFFF"/>
          </a:solidFill>
          <a:latin typeface="Arial" charset="0"/>
        </a:defRPr>
      </a:lvl3pPr>
      <a:lvl4pPr algn="l" rtl="0" eaLnBrk="0" fontAlgn="base" hangingPunct="0">
        <a:spcBef>
          <a:spcPct val="0"/>
        </a:spcBef>
        <a:spcAft>
          <a:spcPct val="0"/>
        </a:spcAft>
        <a:defRPr sz="3600">
          <a:solidFill>
            <a:srgbClr val="FFFFFF"/>
          </a:solidFill>
          <a:latin typeface="Arial" charset="0"/>
        </a:defRPr>
      </a:lvl4pPr>
      <a:lvl5pPr algn="l" rtl="0" eaLnBrk="0" fontAlgn="base" hangingPunct="0">
        <a:spcBef>
          <a:spcPct val="0"/>
        </a:spcBef>
        <a:spcAft>
          <a:spcPct val="0"/>
        </a:spcAft>
        <a:defRPr sz="3600">
          <a:solidFill>
            <a:srgbClr val="FFFFFF"/>
          </a:solidFill>
          <a:latin typeface="Arial" charset="0"/>
        </a:defRPr>
      </a:lvl5pPr>
      <a:lvl6pPr marL="457200" algn="l" rtl="0" fontAlgn="base">
        <a:spcBef>
          <a:spcPct val="0"/>
        </a:spcBef>
        <a:spcAft>
          <a:spcPct val="0"/>
        </a:spcAft>
        <a:defRPr sz="3600">
          <a:solidFill>
            <a:srgbClr val="FFFFFF"/>
          </a:solidFill>
          <a:latin typeface="Arial" charset="0"/>
        </a:defRPr>
      </a:lvl6pPr>
      <a:lvl7pPr marL="914400" algn="l" rtl="0" fontAlgn="base">
        <a:spcBef>
          <a:spcPct val="0"/>
        </a:spcBef>
        <a:spcAft>
          <a:spcPct val="0"/>
        </a:spcAft>
        <a:defRPr sz="3600">
          <a:solidFill>
            <a:srgbClr val="FFFFFF"/>
          </a:solidFill>
          <a:latin typeface="Arial" charset="0"/>
        </a:defRPr>
      </a:lvl7pPr>
      <a:lvl8pPr marL="1371600" algn="l" rtl="0" fontAlgn="base">
        <a:spcBef>
          <a:spcPct val="0"/>
        </a:spcBef>
        <a:spcAft>
          <a:spcPct val="0"/>
        </a:spcAft>
        <a:defRPr sz="3600">
          <a:solidFill>
            <a:srgbClr val="FFFFFF"/>
          </a:solidFill>
          <a:latin typeface="Arial" charset="0"/>
        </a:defRPr>
      </a:lvl8pPr>
      <a:lvl9pPr marL="1828800" algn="l" rtl="0" fontAlgn="base">
        <a:spcBef>
          <a:spcPct val="0"/>
        </a:spcBef>
        <a:spcAft>
          <a:spcPct val="0"/>
        </a:spcAft>
        <a:defRPr sz="3600">
          <a:solidFill>
            <a:srgbClr val="FFFFFF"/>
          </a:solidFill>
          <a:latin typeface="Arial" charset="0"/>
        </a:defRPr>
      </a:lvl9pPr>
    </p:titleStyle>
    <p:bodyStyle>
      <a:lvl1pPr marL="342900" indent="-342900" algn="l" rtl="0" eaLnBrk="0" fontAlgn="base" hangingPunct="0">
        <a:lnSpc>
          <a:spcPct val="90000"/>
        </a:lnSpc>
        <a:spcBef>
          <a:spcPct val="55000"/>
        </a:spcBef>
        <a:spcAft>
          <a:spcPct val="0"/>
        </a:spcAft>
        <a:buClr>
          <a:srgbClr val="0066FF"/>
        </a:buClr>
        <a:buFont typeface="Wingdings" pitchFamily="2" charset="2"/>
        <a:buChar char="§"/>
        <a:defRPr sz="3200">
          <a:solidFill>
            <a:srgbClr val="000000"/>
          </a:solidFill>
          <a:latin typeface="+mn-lt"/>
          <a:ea typeface="+mn-ea"/>
          <a:cs typeface="+mn-cs"/>
        </a:defRPr>
      </a:lvl1pPr>
      <a:lvl2pPr marL="742950" indent="-285750" algn="l" rtl="0" eaLnBrk="0" fontAlgn="base" hangingPunct="0">
        <a:lnSpc>
          <a:spcPct val="90000"/>
        </a:lnSpc>
        <a:spcBef>
          <a:spcPct val="55000"/>
        </a:spcBef>
        <a:spcAft>
          <a:spcPct val="0"/>
        </a:spcAft>
        <a:buChar char="–"/>
        <a:defRPr sz="2800">
          <a:solidFill>
            <a:srgbClr val="000000"/>
          </a:solidFill>
          <a:latin typeface="+mn-lt"/>
        </a:defRPr>
      </a:lvl2pPr>
      <a:lvl3pPr marL="1143000" indent="-228600" algn="l" rtl="0" eaLnBrk="0" fontAlgn="base" hangingPunct="0">
        <a:lnSpc>
          <a:spcPct val="90000"/>
        </a:lnSpc>
        <a:spcBef>
          <a:spcPct val="55000"/>
        </a:spcBef>
        <a:spcAft>
          <a:spcPct val="0"/>
        </a:spcAft>
        <a:buClr>
          <a:srgbClr val="0066FF"/>
        </a:buClr>
        <a:buFont typeface="Wingdings" pitchFamily="2" charset="2"/>
        <a:buChar char="§"/>
        <a:defRPr sz="2400">
          <a:solidFill>
            <a:srgbClr val="000000"/>
          </a:solidFill>
          <a:latin typeface="+mn-lt"/>
        </a:defRPr>
      </a:lvl3pPr>
      <a:lvl4pPr marL="1600200" indent="-228600" algn="l" rtl="0" eaLnBrk="0" fontAlgn="base" hangingPunct="0">
        <a:lnSpc>
          <a:spcPct val="90000"/>
        </a:lnSpc>
        <a:spcBef>
          <a:spcPct val="55000"/>
        </a:spcBef>
        <a:spcAft>
          <a:spcPct val="0"/>
        </a:spcAft>
        <a:buChar char="–"/>
        <a:defRPr sz="2000">
          <a:solidFill>
            <a:srgbClr val="000000"/>
          </a:solidFill>
          <a:latin typeface="+mn-lt"/>
        </a:defRPr>
      </a:lvl4pPr>
      <a:lvl5pPr marL="2057400" indent="-228600" algn="l" rtl="0" eaLnBrk="0" fontAlgn="base" hangingPunct="0">
        <a:lnSpc>
          <a:spcPct val="90000"/>
        </a:lnSpc>
        <a:spcBef>
          <a:spcPct val="55000"/>
        </a:spcBef>
        <a:spcAft>
          <a:spcPct val="0"/>
        </a:spcAft>
        <a:buClr>
          <a:srgbClr val="0066FF"/>
        </a:buClr>
        <a:buFont typeface="Wingdings" pitchFamily="2" charset="2"/>
        <a:buChar char="§"/>
        <a:defRPr sz="2000">
          <a:solidFill>
            <a:srgbClr val="000000"/>
          </a:solidFill>
          <a:latin typeface="+mn-lt"/>
        </a:defRPr>
      </a:lvl5pPr>
      <a:lvl6pPr marL="2514600" indent="-228600" algn="l" rtl="0" fontAlgn="base">
        <a:lnSpc>
          <a:spcPct val="90000"/>
        </a:lnSpc>
        <a:spcBef>
          <a:spcPct val="55000"/>
        </a:spcBef>
        <a:spcAft>
          <a:spcPct val="0"/>
        </a:spcAft>
        <a:buClr>
          <a:srgbClr val="0066FF"/>
        </a:buClr>
        <a:buFont typeface="Wingdings" pitchFamily="2" charset="2"/>
        <a:buChar char="§"/>
        <a:defRPr sz="2000">
          <a:solidFill>
            <a:srgbClr val="000000"/>
          </a:solidFill>
          <a:latin typeface="+mn-lt"/>
        </a:defRPr>
      </a:lvl6pPr>
      <a:lvl7pPr marL="2971800" indent="-228600" algn="l" rtl="0" fontAlgn="base">
        <a:lnSpc>
          <a:spcPct val="90000"/>
        </a:lnSpc>
        <a:spcBef>
          <a:spcPct val="55000"/>
        </a:spcBef>
        <a:spcAft>
          <a:spcPct val="0"/>
        </a:spcAft>
        <a:buClr>
          <a:srgbClr val="0066FF"/>
        </a:buClr>
        <a:buFont typeface="Wingdings" pitchFamily="2" charset="2"/>
        <a:buChar char="§"/>
        <a:defRPr sz="2000">
          <a:solidFill>
            <a:srgbClr val="000000"/>
          </a:solidFill>
          <a:latin typeface="+mn-lt"/>
        </a:defRPr>
      </a:lvl7pPr>
      <a:lvl8pPr marL="3429000" indent="-228600" algn="l" rtl="0" fontAlgn="base">
        <a:lnSpc>
          <a:spcPct val="90000"/>
        </a:lnSpc>
        <a:spcBef>
          <a:spcPct val="55000"/>
        </a:spcBef>
        <a:spcAft>
          <a:spcPct val="0"/>
        </a:spcAft>
        <a:buClr>
          <a:srgbClr val="0066FF"/>
        </a:buClr>
        <a:buFont typeface="Wingdings" pitchFamily="2" charset="2"/>
        <a:buChar char="§"/>
        <a:defRPr sz="2000">
          <a:solidFill>
            <a:srgbClr val="000000"/>
          </a:solidFill>
          <a:latin typeface="+mn-lt"/>
        </a:defRPr>
      </a:lvl8pPr>
      <a:lvl9pPr marL="3886200" indent="-228600" algn="l" rtl="0" fontAlgn="base">
        <a:lnSpc>
          <a:spcPct val="90000"/>
        </a:lnSpc>
        <a:spcBef>
          <a:spcPct val="55000"/>
        </a:spcBef>
        <a:spcAft>
          <a:spcPct val="0"/>
        </a:spcAft>
        <a:buClr>
          <a:srgbClr val="0066FF"/>
        </a:buClr>
        <a:buFont typeface="Wingdings" pitchFamily="2" charset="2"/>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ponte-project.e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opensciencelink.e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1600"/>
            <a:ext cx="7772400" cy="1470025"/>
          </a:xfrm>
        </p:spPr>
        <p:txBody>
          <a:bodyPr/>
          <a:lstStyle/>
          <a:p>
            <a:r>
              <a:rPr lang="en-GB" sz="4000" dirty="0" smtClean="0"/>
              <a:t>Data-driven, semantic-enriched, social-boosted Clinical Research and Healthcare</a:t>
            </a:r>
            <a:endParaRPr lang="en-GB" sz="4000" dirty="0"/>
          </a:p>
        </p:txBody>
      </p:sp>
      <p:sp>
        <p:nvSpPr>
          <p:cNvPr id="3" name="Subtitle 2"/>
          <p:cNvSpPr>
            <a:spLocks noGrp="1"/>
          </p:cNvSpPr>
          <p:nvPr>
            <p:ph type="subTitle" idx="1"/>
          </p:nvPr>
        </p:nvSpPr>
        <p:spPr/>
        <p:txBody>
          <a:bodyPr/>
          <a:lstStyle/>
          <a:p>
            <a:r>
              <a:rPr lang="en-GB" sz="2200" b="1" dirty="0" smtClean="0"/>
              <a:t>Prof. Theodora </a:t>
            </a:r>
            <a:r>
              <a:rPr lang="en-GB" sz="2200" b="1" dirty="0" err="1" smtClean="0"/>
              <a:t>Varvarigou</a:t>
            </a:r>
            <a:endParaRPr lang="en-GB" sz="2200" b="1" dirty="0" smtClean="0"/>
          </a:p>
          <a:p>
            <a:r>
              <a:rPr lang="en-US" sz="2200" b="1" dirty="0" smtClean="0"/>
              <a:t>ICCS/NTUA</a:t>
            </a:r>
            <a:endParaRPr lang="en-GB"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OpenScienceLink Output</a:t>
            </a:r>
            <a:endParaRPr lang="en-US" dirty="0"/>
          </a:p>
        </p:txBody>
      </p:sp>
      <p:sp>
        <p:nvSpPr>
          <p:cNvPr id="3" name="Content Placeholder 2"/>
          <p:cNvSpPr>
            <a:spLocks noGrp="1"/>
          </p:cNvSpPr>
          <p:nvPr>
            <p:ph idx="1"/>
          </p:nvPr>
        </p:nvSpPr>
        <p:spPr/>
        <p:txBody>
          <a:bodyPr/>
          <a:lstStyle/>
          <a:p>
            <a:pPr algn="just">
              <a:spcBef>
                <a:spcPts val="0"/>
              </a:spcBef>
            </a:pPr>
            <a:r>
              <a:rPr lang="en-US" sz="1700" b="1" dirty="0" smtClean="0">
                <a:latin typeface="+mj-lt"/>
              </a:rPr>
              <a:t>One integrated platform </a:t>
            </a:r>
            <a:r>
              <a:rPr lang="en-US" sz="1700" dirty="0" smtClean="0">
                <a:latin typeface="+mj-lt"/>
              </a:rPr>
              <a:t>incorporating</a:t>
            </a:r>
            <a:r>
              <a:rPr lang="en-US" sz="1700" b="1" dirty="0" smtClean="0">
                <a:latin typeface="+mj-lt"/>
              </a:rPr>
              <a:t> Semantic Web </a:t>
            </a:r>
            <a:r>
              <a:rPr lang="en-US" sz="1700" dirty="0" smtClean="0">
                <a:latin typeface="+mj-lt"/>
              </a:rPr>
              <a:t>and</a:t>
            </a:r>
            <a:r>
              <a:rPr lang="en-US" sz="1700" b="1" dirty="0" smtClean="0">
                <a:latin typeface="+mj-lt"/>
              </a:rPr>
              <a:t> social analytics </a:t>
            </a:r>
            <a:r>
              <a:rPr lang="en-US" sz="1700" dirty="0" smtClean="0">
                <a:latin typeface="+mj-lt"/>
              </a:rPr>
              <a:t>technologies for the provision of </a:t>
            </a:r>
            <a:r>
              <a:rPr lang="en-US" sz="1700" b="1" dirty="0" smtClean="0">
                <a:latin typeface="+mj-lt"/>
              </a:rPr>
              <a:t>5 </a:t>
            </a:r>
            <a:r>
              <a:rPr lang="en-US" sz="1700" dirty="0" smtClean="0">
                <a:latin typeface="+mj-lt"/>
              </a:rPr>
              <a:t>(five) </a:t>
            </a:r>
            <a:r>
              <a:rPr lang="en-US" sz="1700" b="1" dirty="0">
                <a:latin typeface="+mj-lt"/>
              </a:rPr>
              <a:t>pilot </a:t>
            </a:r>
            <a:r>
              <a:rPr lang="en-US" sz="1700" b="1" dirty="0" smtClean="0">
                <a:latin typeface="+mj-lt"/>
              </a:rPr>
              <a:t>services</a:t>
            </a:r>
            <a:r>
              <a:rPr lang="en-US" sz="1700" dirty="0" smtClean="0">
                <a:latin typeface="+mj-lt"/>
              </a:rPr>
              <a:t>:</a:t>
            </a:r>
            <a:endParaRPr lang="en-US" sz="1700" dirty="0">
              <a:latin typeface="+mj-lt"/>
            </a:endParaRPr>
          </a:p>
          <a:p>
            <a:pPr marL="400050" lvl="1" indent="0">
              <a:lnSpc>
                <a:spcPct val="100000"/>
              </a:lnSpc>
              <a:buNone/>
            </a:pPr>
            <a:r>
              <a:rPr lang="en-US" sz="1700" b="1" dirty="0">
                <a:latin typeface="+mj-lt"/>
              </a:rPr>
              <a:t>#1: Data journals</a:t>
            </a:r>
            <a:r>
              <a:rPr lang="en-US" sz="1700" dirty="0">
                <a:latin typeface="+mj-lt"/>
              </a:rPr>
              <a:t> development based on </a:t>
            </a:r>
            <a:r>
              <a:rPr lang="en-US" sz="1700" dirty="0" smtClean="0">
                <a:latin typeface="+mj-lt"/>
              </a:rPr>
              <a:t>the </a:t>
            </a:r>
            <a:r>
              <a:rPr lang="en-US" sz="1700" dirty="0" err="1" smtClean="0">
                <a:latin typeface="+mj-lt"/>
              </a:rPr>
              <a:t>OpenScienceLink</a:t>
            </a:r>
            <a:r>
              <a:rPr lang="en-US" sz="1700" dirty="0" smtClean="0">
                <a:latin typeface="+mj-lt"/>
              </a:rPr>
              <a:t> model for scientific datasets</a:t>
            </a:r>
            <a:endParaRPr lang="en-US" sz="1700" dirty="0">
              <a:latin typeface="+mj-lt"/>
            </a:endParaRPr>
          </a:p>
          <a:p>
            <a:pPr marL="400050" lvl="1" indent="0">
              <a:lnSpc>
                <a:spcPct val="100000"/>
              </a:lnSpc>
              <a:buNone/>
            </a:pPr>
            <a:r>
              <a:rPr lang="en-US" sz="1700" b="1" dirty="0" smtClean="0">
                <a:latin typeface="+mj-lt"/>
              </a:rPr>
              <a:t>#</a:t>
            </a:r>
            <a:r>
              <a:rPr lang="en-US" sz="1700" b="1" dirty="0">
                <a:latin typeface="+mj-lt"/>
              </a:rPr>
              <a:t>2: </a:t>
            </a:r>
            <a:r>
              <a:rPr lang="en-US" sz="1700" dirty="0">
                <a:latin typeface="+mj-lt"/>
              </a:rPr>
              <a:t>Novel open, semantically-assisted </a:t>
            </a:r>
            <a:r>
              <a:rPr lang="en-US" sz="1700" b="1" dirty="0">
                <a:latin typeface="+mj-lt"/>
              </a:rPr>
              <a:t>peer review process</a:t>
            </a:r>
            <a:endParaRPr lang="en-US" sz="1700" dirty="0">
              <a:latin typeface="+mj-lt"/>
            </a:endParaRPr>
          </a:p>
          <a:p>
            <a:pPr marL="400050" lvl="1" indent="0">
              <a:lnSpc>
                <a:spcPct val="100000"/>
              </a:lnSpc>
              <a:buNone/>
            </a:pPr>
            <a:r>
              <a:rPr lang="en-US" sz="1700" b="1" dirty="0" smtClean="0">
                <a:latin typeface="+mj-lt"/>
              </a:rPr>
              <a:t>#</a:t>
            </a:r>
            <a:r>
              <a:rPr lang="en-US" sz="1700" b="1" dirty="0">
                <a:latin typeface="+mj-lt"/>
              </a:rPr>
              <a:t>3: Research Trends</a:t>
            </a:r>
            <a:r>
              <a:rPr lang="en-US" sz="1700" dirty="0">
                <a:latin typeface="+mj-lt"/>
              </a:rPr>
              <a:t> Detection and Analysis</a:t>
            </a:r>
          </a:p>
          <a:p>
            <a:pPr marL="400050" lvl="1" indent="0">
              <a:lnSpc>
                <a:spcPct val="100000"/>
              </a:lnSpc>
              <a:buNone/>
            </a:pPr>
            <a:r>
              <a:rPr lang="en-US" sz="1700" b="1" dirty="0" smtClean="0">
                <a:latin typeface="+mj-lt"/>
              </a:rPr>
              <a:t>#</a:t>
            </a:r>
            <a:r>
              <a:rPr lang="en-US" sz="1700" b="1" dirty="0">
                <a:latin typeface="+mj-lt"/>
              </a:rPr>
              <a:t>4:</a:t>
            </a:r>
            <a:r>
              <a:rPr lang="en-US" sz="1700" dirty="0">
                <a:latin typeface="+mj-lt"/>
              </a:rPr>
              <a:t> Dynamic </a:t>
            </a:r>
            <a:r>
              <a:rPr lang="en-US" sz="1700" b="1" dirty="0">
                <a:latin typeface="+mj-lt"/>
              </a:rPr>
              <a:t>researchers’ collaboration</a:t>
            </a:r>
            <a:r>
              <a:rPr lang="en-US" sz="1700" dirty="0">
                <a:latin typeface="+mj-lt"/>
              </a:rPr>
              <a:t> based on non-declared, semantically-inferred relationships</a:t>
            </a:r>
          </a:p>
          <a:p>
            <a:pPr marL="400050" lvl="1" indent="0">
              <a:lnSpc>
                <a:spcPct val="100000"/>
              </a:lnSpc>
              <a:buNone/>
            </a:pPr>
            <a:r>
              <a:rPr lang="en-US" sz="1700" b="1" dirty="0" smtClean="0">
                <a:latin typeface="+mj-lt"/>
              </a:rPr>
              <a:t>#</a:t>
            </a:r>
            <a:r>
              <a:rPr lang="en-US" sz="1700" b="1" dirty="0">
                <a:latin typeface="+mj-lt"/>
              </a:rPr>
              <a:t>5: </a:t>
            </a:r>
            <a:r>
              <a:rPr lang="en-US" sz="1700" dirty="0">
                <a:latin typeface="+mj-lt"/>
              </a:rPr>
              <a:t>Scientific field-aware, productivity- and impact-oriented enhanced </a:t>
            </a:r>
            <a:r>
              <a:rPr lang="en-US" sz="1700" b="1" dirty="0">
                <a:latin typeface="+mj-lt"/>
              </a:rPr>
              <a:t>research evaluation </a:t>
            </a:r>
            <a:r>
              <a:rPr lang="en-US" sz="1700" b="1" dirty="0" smtClean="0">
                <a:latin typeface="+mj-lt"/>
              </a:rPr>
              <a:t>services</a:t>
            </a:r>
            <a:endParaRPr lang="en-US" sz="1700" dirty="0">
              <a:latin typeface="+mj-lt"/>
            </a:endParaRPr>
          </a:p>
        </p:txBody>
      </p:sp>
    </p:spTree>
    <p:extLst>
      <p:ext uri="{BB962C8B-B14F-4D97-AF65-F5344CB8AC3E}">
        <p14:creationId xmlns:p14="http://schemas.microsoft.com/office/powerpoint/2010/main" val="3064365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200"/>
            <a:ext cx="8028879" cy="1143000"/>
          </a:xfrm>
        </p:spPr>
        <p:txBody>
          <a:bodyPr/>
          <a:lstStyle/>
          <a:p>
            <a:r>
              <a:rPr lang="en-US" dirty="0"/>
              <a:t>Current OpenScienceLink </a:t>
            </a:r>
            <a:r>
              <a:rPr lang="en-US" dirty="0" smtClean="0"/>
              <a:t>Results (1/2)</a:t>
            </a:r>
            <a:endParaRPr lang="en-US" dirty="0"/>
          </a:p>
        </p:txBody>
      </p:sp>
      <p:sp>
        <p:nvSpPr>
          <p:cNvPr id="3" name="Content Placeholder 2"/>
          <p:cNvSpPr>
            <a:spLocks noGrp="1"/>
          </p:cNvSpPr>
          <p:nvPr>
            <p:ph idx="1"/>
          </p:nvPr>
        </p:nvSpPr>
        <p:spPr>
          <a:xfrm>
            <a:off x="448056" y="1601787"/>
            <a:ext cx="8202168" cy="4642895"/>
          </a:xfrm>
        </p:spPr>
        <p:txBody>
          <a:bodyPr/>
          <a:lstStyle/>
          <a:p>
            <a:pPr algn="just">
              <a:lnSpc>
                <a:spcPct val="100000"/>
              </a:lnSpc>
              <a:spcBef>
                <a:spcPts val="600"/>
              </a:spcBef>
            </a:pPr>
            <a:r>
              <a:rPr lang="en-US" sz="1700" b="1" dirty="0" err="1" smtClean="0">
                <a:latin typeface="+mj-lt"/>
              </a:rPr>
              <a:t>OpenScore</a:t>
            </a:r>
            <a:r>
              <a:rPr lang="en-US" sz="1700" dirty="0">
                <a:latin typeface="+mj-lt"/>
              </a:rPr>
              <a:t>:</a:t>
            </a:r>
            <a:r>
              <a:rPr lang="en-US" sz="1700" dirty="0" smtClean="0">
                <a:latin typeface="+mj-lt"/>
              </a:rPr>
              <a:t> </a:t>
            </a:r>
          </a:p>
          <a:p>
            <a:pPr lvl="1" algn="just">
              <a:lnSpc>
                <a:spcPct val="100000"/>
              </a:lnSpc>
              <a:spcBef>
                <a:spcPts val="600"/>
              </a:spcBef>
            </a:pPr>
            <a:r>
              <a:rPr lang="en-US" sz="1700" dirty="0" smtClean="0">
                <a:latin typeface="+mj-lt"/>
              </a:rPr>
              <a:t>A new evaluation metric which uniquely incorporates scientific output aspects such as work volume, thematic breadth, career timeline and linking with scientific community</a:t>
            </a:r>
          </a:p>
          <a:p>
            <a:pPr lvl="1" algn="just">
              <a:lnSpc>
                <a:spcPct val="100000"/>
              </a:lnSpc>
              <a:spcBef>
                <a:spcPts val="600"/>
              </a:spcBef>
            </a:pPr>
            <a:r>
              <a:rPr lang="en-US" sz="1700" dirty="0" smtClean="0">
                <a:latin typeface="+mj-lt"/>
              </a:rPr>
              <a:t>High correlation with existing evaluation metrics</a:t>
            </a:r>
          </a:p>
          <a:p>
            <a:pPr algn="just">
              <a:lnSpc>
                <a:spcPct val="100000"/>
              </a:lnSpc>
              <a:spcBef>
                <a:spcPts val="600"/>
              </a:spcBef>
            </a:pPr>
            <a:r>
              <a:rPr lang="en-US" sz="1700" b="1" dirty="0" smtClean="0">
                <a:latin typeface="+mj-lt"/>
              </a:rPr>
              <a:t>Automatic Abbreviations expansion mechanism:</a:t>
            </a:r>
          </a:p>
          <a:p>
            <a:pPr lvl="1" algn="just">
              <a:lnSpc>
                <a:spcPct val="100000"/>
              </a:lnSpc>
              <a:spcBef>
                <a:spcPts val="600"/>
              </a:spcBef>
            </a:pPr>
            <a:r>
              <a:rPr lang="en-US" altLang="de-DE" sz="1700" dirty="0">
                <a:latin typeface="+mj-lt"/>
              </a:rPr>
              <a:t>It detects abbreviations along with their meaning regardless of whether their long form is provided in the document or not</a:t>
            </a:r>
          </a:p>
          <a:p>
            <a:pPr lvl="1" algn="just">
              <a:lnSpc>
                <a:spcPct val="100000"/>
              </a:lnSpc>
              <a:spcBef>
                <a:spcPts val="600"/>
              </a:spcBef>
            </a:pPr>
            <a:r>
              <a:rPr lang="en-US" altLang="de-DE" sz="1700" dirty="0" smtClean="0"/>
              <a:t>95</a:t>
            </a:r>
            <a:r>
              <a:rPr lang="en-US" altLang="de-DE" sz="1700" dirty="0"/>
              <a:t>% </a:t>
            </a:r>
            <a:r>
              <a:rPr lang="en-US" altLang="de-DE" sz="1700" dirty="0" smtClean="0"/>
              <a:t>success rate in detection of true meaning of abbreviations in online biomedical documents</a:t>
            </a:r>
          </a:p>
          <a:p>
            <a:pPr algn="just">
              <a:lnSpc>
                <a:spcPct val="100000"/>
              </a:lnSpc>
              <a:spcBef>
                <a:spcPts val="600"/>
              </a:spcBef>
            </a:pPr>
            <a:r>
              <a:rPr lang="en-US" sz="1700" b="1" dirty="0" smtClean="0">
                <a:latin typeface="+mj-lt"/>
              </a:rPr>
              <a:t>(</a:t>
            </a:r>
            <a:r>
              <a:rPr lang="en-US" sz="1700" b="1" i="1" dirty="0" smtClean="0">
                <a:latin typeface="+mj-lt"/>
              </a:rPr>
              <a:t>ongoing</a:t>
            </a:r>
            <a:r>
              <a:rPr lang="en-US" sz="1700" b="1" dirty="0" smtClean="0">
                <a:latin typeface="+mj-lt"/>
              </a:rPr>
              <a:t>) </a:t>
            </a:r>
            <a:r>
              <a:rPr lang="en-US" sz="1700" b="1" dirty="0" smtClean="0"/>
              <a:t>Trends </a:t>
            </a:r>
            <a:r>
              <a:rPr lang="en-US" sz="1700" b="1" dirty="0" smtClean="0"/>
              <a:t>detection:</a:t>
            </a:r>
          </a:p>
          <a:p>
            <a:pPr lvl="1" algn="just">
              <a:lnSpc>
                <a:spcPct val="100000"/>
              </a:lnSpc>
              <a:spcBef>
                <a:spcPts val="600"/>
              </a:spcBef>
            </a:pPr>
            <a:r>
              <a:rPr lang="en-US" sz="1700" dirty="0">
                <a:latin typeface="+mj-lt"/>
              </a:rPr>
              <a:t>Temporal analysis </a:t>
            </a:r>
            <a:r>
              <a:rPr lang="en-US" sz="1700" dirty="0" smtClean="0">
                <a:latin typeface="+mj-lt"/>
              </a:rPr>
              <a:t>of:</a:t>
            </a:r>
          </a:p>
          <a:p>
            <a:pPr lvl="2" algn="just">
              <a:lnSpc>
                <a:spcPct val="100000"/>
              </a:lnSpc>
              <a:spcBef>
                <a:spcPts val="600"/>
              </a:spcBef>
            </a:pPr>
            <a:r>
              <a:rPr lang="en-US" sz="1700" dirty="0">
                <a:latin typeface="+mj-lt"/>
              </a:rPr>
              <a:t>S</a:t>
            </a:r>
            <a:r>
              <a:rPr lang="en-US" sz="1700" dirty="0" smtClean="0">
                <a:latin typeface="+mj-lt"/>
              </a:rPr>
              <a:t>ocial </a:t>
            </a:r>
            <a:r>
              <a:rPr lang="en-US" sz="1700" dirty="0">
                <a:latin typeface="+mj-lt"/>
              </a:rPr>
              <a:t>networks activity for detection of </a:t>
            </a:r>
            <a:r>
              <a:rPr lang="en-US" sz="1700" dirty="0" smtClean="0">
                <a:latin typeface="+mj-lt"/>
              </a:rPr>
              <a:t>potentially new </a:t>
            </a:r>
            <a:r>
              <a:rPr lang="en-US" sz="1700" dirty="0" smtClean="0">
                <a:latin typeface="+mj-lt"/>
              </a:rPr>
              <a:t>topics</a:t>
            </a:r>
            <a:endParaRPr lang="en-US" sz="1700" dirty="0">
              <a:latin typeface="+mj-lt"/>
            </a:endParaRPr>
          </a:p>
          <a:p>
            <a:pPr lvl="2" algn="just">
              <a:lnSpc>
                <a:spcPct val="100000"/>
              </a:lnSpc>
              <a:spcBef>
                <a:spcPts val="600"/>
              </a:spcBef>
            </a:pPr>
            <a:r>
              <a:rPr lang="en-US" sz="1700" dirty="0" smtClean="0">
                <a:latin typeface="+mj-lt"/>
              </a:rPr>
              <a:t>Biomedical concepts across literature with particular focus on the ones of low but rising </a:t>
            </a:r>
            <a:r>
              <a:rPr lang="en-US" sz="1700" dirty="0" err="1" smtClean="0">
                <a:latin typeface="+mj-lt"/>
              </a:rPr>
              <a:t>occurence</a:t>
            </a:r>
            <a:endParaRPr lang="en-US" sz="1700" dirty="0" smtClean="0">
              <a:latin typeface="+mj-lt"/>
            </a:endParaRPr>
          </a:p>
        </p:txBody>
      </p:sp>
    </p:spTree>
    <p:extLst>
      <p:ext uri="{BB962C8B-B14F-4D97-AF65-F5344CB8AC3E}">
        <p14:creationId xmlns:p14="http://schemas.microsoft.com/office/powerpoint/2010/main" val="3216465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200"/>
            <a:ext cx="8040029" cy="1143000"/>
          </a:xfrm>
        </p:spPr>
        <p:txBody>
          <a:bodyPr/>
          <a:lstStyle/>
          <a:p>
            <a:r>
              <a:rPr lang="en-US" dirty="0"/>
              <a:t>Current OpenScienceLink </a:t>
            </a:r>
            <a:r>
              <a:rPr lang="en-US" dirty="0" smtClean="0"/>
              <a:t>Results (2/2)</a:t>
            </a:r>
            <a:endParaRPr lang="en-US" dirty="0"/>
          </a:p>
        </p:txBody>
      </p:sp>
      <p:sp>
        <p:nvSpPr>
          <p:cNvPr id="3" name="Content Placeholder 2"/>
          <p:cNvSpPr>
            <a:spLocks noGrp="1"/>
          </p:cNvSpPr>
          <p:nvPr>
            <p:ph idx="1"/>
          </p:nvPr>
        </p:nvSpPr>
        <p:spPr>
          <a:xfrm>
            <a:off x="448056" y="1601787"/>
            <a:ext cx="8202168" cy="4642895"/>
          </a:xfrm>
        </p:spPr>
        <p:txBody>
          <a:bodyPr/>
          <a:lstStyle/>
          <a:p>
            <a:pPr algn="just">
              <a:lnSpc>
                <a:spcPct val="100000"/>
              </a:lnSpc>
              <a:spcBef>
                <a:spcPts val="600"/>
              </a:spcBef>
            </a:pPr>
            <a:r>
              <a:rPr lang="en-US" altLang="de-DE" sz="1700" b="1" dirty="0" smtClean="0"/>
              <a:t>Collaborations </a:t>
            </a:r>
            <a:r>
              <a:rPr lang="en-US" altLang="de-DE" sz="1700" b="1" dirty="0"/>
              <a:t>suggestion service</a:t>
            </a:r>
            <a:r>
              <a:rPr lang="en-US" altLang="de-DE" sz="1700" b="1" dirty="0" smtClean="0"/>
              <a:t>:</a:t>
            </a:r>
          </a:p>
          <a:p>
            <a:pPr lvl="1" algn="just">
              <a:lnSpc>
                <a:spcPct val="100000"/>
              </a:lnSpc>
              <a:spcBef>
                <a:spcPts val="600"/>
              </a:spcBef>
            </a:pPr>
            <a:r>
              <a:rPr lang="en-US" sz="1700" dirty="0" smtClean="0"/>
              <a:t>Provision of recommendations </a:t>
            </a:r>
            <a:r>
              <a:rPr lang="en-US" sz="1700" dirty="0"/>
              <a:t>which are relevant to the expert’s topic/domain and are not part of his existing collaborations</a:t>
            </a:r>
            <a:endParaRPr lang="en-US" sz="1700" dirty="0" smtClean="0"/>
          </a:p>
          <a:p>
            <a:pPr lvl="1" algn="just">
              <a:lnSpc>
                <a:spcPct val="100000"/>
              </a:lnSpc>
              <a:spcBef>
                <a:spcPts val="600"/>
              </a:spcBef>
            </a:pPr>
            <a:r>
              <a:rPr lang="en-US" sz="1700" dirty="0" smtClean="0"/>
              <a:t>Correctness </a:t>
            </a:r>
            <a:r>
              <a:rPr lang="en-US" sz="1700" dirty="0"/>
              <a:t>of implicitly identified relationships among </a:t>
            </a:r>
            <a:r>
              <a:rPr lang="en-US" sz="1700" dirty="0" smtClean="0"/>
              <a:t>researchers: &gt;= 60%</a:t>
            </a:r>
          </a:p>
          <a:p>
            <a:pPr algn="just">
              <a:lnSpc>
                <a:spcPct val="100000"/>
              </a:lnSpc>
              <a:spcBef>
                <a:spcPts val="600"/>
              </a:spcBef>
            </a:pPr>
            <a:r>
              <a:rPr lang="en-US" sz="1700" b="1" dirty="0"/>
              <a:t>Biomedical Data Journal: </a:t>
            </a:r>
          </a:p>
          <a:p>
            <a:pPr lvl="1" algn="just">
              <a:lnSpc>
                <a:spcPct val="100000"/>
              </a:lnSpc>
              <a:spcBef>
                <a:spcPts val="600"/>
              </a:spcBef>
            </a:pPr>
            <a:r>
              <a:rPr lang="en-US" sz="1700" dirty="0"/>
              <a:t>An open access journal aiming to facilitate the presentation, validation, use, and re-use of datasets, with focus on publishing biomedical datasets that can serve as a source for simulation and computational modelling of diseases and biological </a:t>
            </a:r>
            <a:r>
              <a:rPr lang="en-US" sz="1700" dirty="0" smtClean="0"/>
              <a:t>processes</a:t>
            </a:r>
          </a:p>
          <a:p>
            <a:pPr lvl="1" algn="just">
              <a:lnSpc>
                <a:spcPct val="100000"/>
              </a:lnSpc>
              <a:spcBef>
                <a:spcPts val="600"/>
              </a:spcBef>
            </a:pPr>
            <a:r>
              <a:rPr lang="en-US" sz="1700" dirty="0" smtClean="0"/>
              <a:t>Implements the </a:t>
            </a:r>
            <a:r>
              <a:rPr lang="en-US" sz="1700" dirty="0" err="1" smtClean="0"/>
              <a:t>OpenScience</a:t>
            </a:r>
            <a:r>
              <a:rPr lang="en-US" sz="1700" dirty="0" err="1" smtClean="0"/>
              <a:t>Link</a:t>
            </a:r>
            <a:r>
              <a:rPr lang="en-US" sz="1700" dirty="0" smtClean="0"/>
              <a:t> model for datasets and allows the publisher to exploit the platform trends detection and analysis services</a:t>
            </a:r>
            <a:endParaRPr lang="en-US" sz="1700" dirty="0" smtClean="0"/>
          </a:p>
          <a:p>
            <a:pPr lvl="1" algn="just">
              <a:lnSpc>
                <a:spcPct val="100000"/>
              </a:lnSpc>
              <a:spcBef>
                <a:spcPts val="600"/>
              </a:spcBef>
            </a:pPr>
            <a:r>
              <a:rPr lang="en-US" sz="1700" dirty="0" smtClean="0"/>
              <a:t>Publisher: PROCON</a:t>
            </a:r>
            <a:endParaRPr lang="en-US" sz="1700" dirty="0"/>
          </a:p>
          <a:p>
            <a:pPr algn="just">
              <a:lnSpc>
                <a:spcPct val="100000"/>
              </a:lnSpc>
              <a:spcBef>
                <a:spcPts val="600"/>
              </a:spcBef>
            </a:pPr>
            <a:endParaRPr lang="en-US" altLang="de-DE" sz="1700" b="1" dirty="0"/>
          </a:p>
          <a:p>
            <a:pPr algn="just">
              <a:lnSpc>
                <a:spcPct val="100000"/>
              </a:lnSpc>
            </a:pPr>
            <a:endParaRPr lang="en-US" sz="1700" b="1" dirty="0" smtClean="0">
              <a:latin typeface="+mj-lt"/>
            </a:endParaRPr>
          </a:p>
          <a:p>
            <a:pPr algn="just">
              <a:lnSpc>
                <a:spcPct val="100000"/>
              </a:lnSpc>
            </a:pPr>
            <a:endParaRPr lang="en-US" sz="1700" dirty="0" smtClean="0">
              <a:latin typeface="+mj-lt"/>
            </a:endParaRPr>
          </a:p>
          <a:p>
            <a:pPr algn="just">
              <a:lnSpc>
                <a:spcPct val="100000"/>
              </a:lnSpc>
            </a:pPr>
            <a:endParaRPr lang="en-US" sz="1700" dirty="0" smtClean="0">
              <a:latin typeface="+mj-lt"/>
            </a:endParaRPr>
          </a:p>
        </p:txBody>
      </p:sp>
    </p:spTree>
    <p:extLst>
      <p:ext uri="{BB962C8B-B14F-4D97-AF65-F5344CB8AC3E}">
        <p14:creationId xmlns:p14="http://schemas.microsoft.com/office/powerpoint/2010/main" val="683626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OpenScienceLink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36118223"/>
              </p:ext>
            </p:extLst>
          </p:nvPr>
        </p:nvGraphicFramePr>
        <p:xfrm>
          <a:off x="369481" y="1416800"/>
          <a:ext cx="4403687" cy="4459884"/>
        </p:xfrm>
        <a:graphic>
          <a:graphicData uri="http://schemas.openxmlformats.org/drawingml/2006/table">
            <a:tbl>
              <a:tblPr firstRow="1" firstCol="1" lastRow="1" lastCol="1" bandRow="1" bandCol="1">
                <a:tableStyleId>{5C22544A-7EE6-4342-B048-85BDC9FD1C3A}</a:tableStyleId>
              </a:tblPr>
              <a:tblGrid>
                <a:gridCol w="4403687"/>
              </a:tblGrid>
              <a:tr h="1094892">
                <a:tc>
                  <a:txBody>
                    <a:bodyPr/>
                    <a:lstStyle/>
                    <a:p>
                      <a:pPr marL="0" marR="0" algn="just">
                        <a:lnSpc>
                          <a:spcPct val="115000"/>
                        </a:lnSpc>
                        <a:spcBef>
                          <a:spcPts val="0"/>
                        </a:spcBef>
                        <a:spcAft>
                          <a:spcPts val="0"/>
                        </a:spcAft>
                      </a:pPr>
                      <a:r>
                        <a:rPr lang="en-GB" sz="1200" b="0" u="none" kern="1200" dirty="0" err="1" smtClean="0">
                          <a:solidFill>
                            <a:schemeClr val="bg1"/>
                          </a:solidFill>
                          <a:effectLst/>
                          <a:latin typeface="+mn-lt"/>
                          <a:ea typeface="+mn-ea"/>
                          <a:cs typeface="+mn-cs"/>
                        </a:rPr>
                        <a:t>Karanastasis</a:t>
                      </a:r>
                      <a:r>
                        <a:rPr lang="en-GB" sz="1200" b="0" u="none" kern="1200" dirty="0" smtClean="0">
                          <a:solidFill>
                            <a:schemeClr val="bg1"/>
                          </a:solidFill>
                          <a:effectLst/>
                          <a:latin typeface="+mn-lt"/>
                          <a:ea typeface="+mn-ea"/>
                          <a:cs typeface="+mn-cs"/>
                        </a:rPr>
                        <a:t>, E., </a:t>
                      </a:r>
                      <a:r>
                        <a:rPr lang="en-GB" sz="1200" b="0" u="none" kern="1200" dirty="0" err="1" smtClean="0">
                          <a:solidFill>
                            <a:schemeClr val="bg1"/>
                          </a:solidFill>
                          <a:effectLst/>
                          <a:latin typeface="+mn-lt"/>
                          <a:ea typeface="+mn-ea"/>
                          <a:cs typeface="+mn-cs"/>
                        </a:rPr>
                        <a:t>Andronikou</a:t>
                      </a:r>
                      <a:r>
                        <a:rPr lang="en-GB" sz="1200" b="0" u="none" kern="1200" dirty="0" smtClean="0">
                          <a:solidFill>
                            <a:schemeClr val="bg1"/>
                          </a:solidFill>
                          <a:effectLst/>
                          <a:latin typeface="+mn-lt"/>
                          <a:ea typeface="+mn-ea"/>
                          <a:cs typeface="+mn-cs"/>
                        </a:rPr>
                        <a:t>, V., </a:t>
                      </a:r>
                      <a:r>
                        <a:rPr lang="en-GB" sz="1200" b="0" u="none" kern="1200" dirty="0" err="1" smtClean="0">
                          <a:solidFill>
                            <a:schemeClr val="bg1"/>
                          </a:solidFill>
                          <a:effectLst/>
                          <a:latin typeface="+mn-lt"/>
                          <a:ea typeface="+mn-ea"/>
                          <a:cs typeface="+mn-cs"/>
                        </a:rPr>
                        <a:t>Chondrogiannis</a:t>
                      </a:r>
                      <a:r>
                        <a:rPr lang="en-GB" sz="1200" b="0" u="none" kern="1200" dirty="0" smtClean="0">
                          <a:solidFill>
                            <a:schemeClr val="bg1"/>
                          </a:solidFill>
                          <a:effectLst/>
                          <a:latin typeface="+mn-lt"/>
                          <a:ea typeface="+mn-ea"/>
                          <a:cs typeface="+mn-cs"/>
                        </a:rPr>
                        <a:t>, E., </a:t>
                      </a:r>
                      <a:r>
                        <a:rPr lang="en-GB" sz="1200" b="0" u="none" kern="1200" dirty="0" err="1" smtClean="0">
                          <a:solidFill>
                            <a:schemeClr val="bg1"/>
                          </a:solidFill>
                          <a:effectLst/>
                          <a:latin typeface="+mn-lt"/>
                          <a:ea typeface="+mn-ea"/>
                          <a:cs typeface="+mn-cs"/>
                        </a:rPr>
                        <a:t>Tsatsaronis</a:t>
                      </a:r>
                      <a:r>
                        <a:rPr lang="en-GB" sz="1200" b="0" u="none" kern="1200" dirty="0" smtClean="0">
                          <a:solidFill>
                            <a:schemeClr val="bg1"/>
                          </a:solidFill>
                          <a:effectLst/>
                          <a:latin typeface="+mn-lt"/>
                          <a:ea typeface="+mn-ea"/>
                          <a:cs typeface="+mn-cs"/>
                        </a:rPr>
                        <a:t>, G., </a:t>
                      </a:r>
                      <a:r>
                        <a:rPr lang="en-GB" sz="1200" b="0" u="none" kern="1200" dirty="0" err="1" smtClean="0">
                          <a:solidFill>
                            <a:schemeClr val="bg1"/>
                          </a:solidFill>
                          <a:effectLst/>
                          <a:latin typeface="+mn-lt"/>
                          <a:ea typeface="+mn-ea"/>
                          <a:cs typeface="+mn-cs"/>
                        </a:rPr>
                        <a:t>Eisinger</a:t>
                      </a:r>
                      <a:r>
                        <a:rPr lang="en-GB" sz="1200" b="0" u="none" kern="1200" dirty="0" smtClean="0">
                          <a:solidFill>
                            <a:schemeClr val="bg1"/>
                          </a:solidFill>
                          <a:effectLst/>
                          <a:latin typeface="+mn-lt"/>
                          <a:ea typeface="+mn-ea"/>
                          <a:cs typeface="+mn-cs"/>
                        </a:rPr>
                        <a:t>, D., </a:t>
                      </a:r>
                      <a:r>
                        <a:rPr lang="en-GB" sz="1200" b="0" u="none" kern="1200" dirty="0" err="1" smtClean="0">
                          <a:solidFill>
                            <a:schemeClr val="bg1"/>
                          </a:solidFill>
                          <a:effectLst/>
                          <a:latin typeface="+mn-lt"/>
                          <a:ea typeface="+mn-ea"/>
                          <a:cs typeface="+mn-cs"/>
                        </a:rPr>
                        <a:t>Petrova</a:t>
                      </a:r>
                      <a:r>
                        <a:rPr lang="en-GB" sz="1200" b="0" u="none" kern="1200" dirty="0" smtClean="0">
                          <a:solidFill>
                            <a:schemeClr val="bg1"/>
                          </a:solidFill>
                          <a:effectLst/>
                          <a:latin typeface="+mn-lt"/>
                          <a:ea typeface="+mn-ea"/>
                          <a:cs typeface="+mn-cs"/>
                        </a:rPr>
                        <a:t>, A. The </a:t>
                      </a:r>
                      <a:r>
                        <a:rPr lang="en-GB" sz="1200" b="0" u="none" kern="1200" dirty="0" err="1" smtClean="0">
                          <a:solidFill>
                            <a:schemeClr val="bg1"/>
                          </a:solidFill>
                          <a:effectLst/>
                          <a:latin typeface="+mn-lt"/>
                          <a:ea typeface="+mn-ea"/>
                          <a:cs typeface="+mn-cs"/>
                        </a:rPr>
                        <a:t>OpenScienceLink</a:t>
                      </a:r>
                      <a:r>
                        <a:rPr lang="en-GB" sz="1200" b="0" u="none" kern="1200" dirty="0" smtClean="0">
                          <a:solidFill>
                            <a:schemeClr val="bg1"/>
                          </a:solidFill>
                          <a:effectLst/>
                          <a:latin typeface="+mn-lt"/>
                          <a:ea typeface="+mn-ea"/>
                          <a:cs typeface="+mn-cs"/>
                        </a:rPr>
                        <a:t> architecture for novel services exploiting open access data in the biomedical domain, 18th </a:t>
                      </a:r>
                      <a:r>
                        <a:rPr lang="en-GB" sz="1200" b="0" u="none" kern="1200" dirty="0" err="1" smtClean="0">
                          <a:solidFill>
                            <a:schemeClr val="bg1"/>
                          </a:solidFill>
                          <a:effectLst/>
                          <a:latin typeface="+mn-lt"/>
                          <a:ea typeface="+mn-ea"/>
                          <a:cs typeface="+mn-cs"/>
                        </a:rPr>
                        <a:t>Panhellenic</a:t>
                      </a:r>
                      <a:r>
                        <a:rPr lang="en-GB" sz="1200" b="0" u="none" kern="1200" dirty="0" smtClean="0">
                          <a:solidFill>
                            <a:schemeClr val="bg1"/>
                          </a:solidFill>
                          <a:effectLst/>
                          <a:latin typeface="+mn-lt"/>
                          <a:ea typeface="+mn-ea"/>
                          <a:cs typeface="+mn-cs"/>
                        </a:rPr>
                        <a:t> Conference on Informatics, PCI2014, 02-04 October 2014.</a:t>
                      </a:r>
                      <a:endParaRPr lang="en-US" sz="12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656935">
                <a:tc>
                  <a:txBody>
                    <a:bodyPr/>
                    <a:lstStyle/>
                    <a:p>
                      <a:pPr marL="0" marR="0" algn="just">
                        <a:lnSpc>
                          <a:spcPct val="115000"/>
                        </a:lnSpc>
                        <a:spcBef>
                          <a:spcPts val="0"/>
                        </a:spcBef>
                        <a:spcAft>
                          <a:spcPts val="0"/>
                        </a:spcAft>
                      </a:pPr>
                      <a:r>
                        <a:rPr lang="en-US" sz="1200" b="0" dirty="0" err="1" smtClean="0">
                          <a:solidFill>
                            <a:schemeClr val="bg1"/>
                          </a:solidFill>
                        </a:rPr>
                        <a:t>Chondrogiannis</a:t>
                      </a:r>
                      <a:r>
                        <a:rPr lang="en-US" sz="1200" b="0" dirty="0" smtClean="0">
                          <a:solidFill>
                            <a:schemeClr val="bg1"/>
                          </a:solidFill>
                        </a:rPr>
                        <a:t>, E., </a:t>
                      </a:r>
                      <a:r>
                        <a:rPr lang="en-US" sz="1200" b="0" dirty="0" err="1" smtClean="0">
                          <a:solidFill>
                            <a:schemeClr val="bg1"/>
                          </a:solidFill>
                        </a:rPr>
                        <a:t>Andronikou</a:t>
                      </a:r>
                      <a:r>
                        <a:rPr lang="en-US" sz="1200" b="0" dirty="0" smtClean="0">
                          <a:solidFill>
                            <a:schemeClr val="bg1"/>
                          </a:solidFill>
                        </a:rPr>
                        <a:t>, V., </a:t>
                      </a:r>
                      <a:r>
                        <a:rPr lang="en-US" sz="1200" b="0" dirty="0" err="1" smtClean="0">
                          <a:solidFill>
                            <a:schemeClr val="bg1"/>
                          </a:solidFill>
                        </a:rPr>
                        <a:t>Karanastasis</a:t>
                      </a:r>
                      <a:r>
                        <a:rPr lang="en-US" sz="1200" b="0" dirty="0" smtClean="0">
                          <a:solidFill>
                            <a:schemeClr val="bg1"/>
                          </a:solidFill>
                        </a:rPr>
                        <a:t>, E., </a:t>
                      </a:r>
                      <a:r>
                        <a:rPr lang="en-US" sz="1200" b="0" dirty="0" err="1" smtClean="0">
                          <a:solidFill>
                            <a:schemeClr val="bg1"/>
                          </a:solidFill>
                        </a:rPr>
                        <a:t>Varvarigou</a:t>
                      </a:r>
                      <a:r>
                        <a:rPr lang="en-US" sz="1200" b="0" dirty="0" smtClean="0">
                          <a:solidFill>
                            <a:schemeClr val="bg1"/>
                          </a:solidFill>
                        </a:rPr>
                        <a:t>, T.: An intelligent ontology alignment tool dealing with complicated mismatches. In: Proceedings of the 7th International Workshop on Semantic Web Applications and Tools for Life Sciences, Berlin, Germany (2014)</a:t>
                      </a:r>
                      <a:endParaRPr lang="en-US" sz="12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875914">
                <a:tc>
                  <a:txBody>
                    <a:bodyPr/>
                    <a:lstStyle/>
                    <a:p>
                      <a:pPr marL="0" marR="0" algn="just">
                        <a:lnSpc>
                          <a:spcPct val="115000"/>
                        </a:lnSpc>
                        <a:spcBef>
                          <a:spcPts val="0"/>
                        </a:spcBef>
                        <a:spcAft>
                          <a:spcPts val="0"/>
                        </a:spcAft>
                      </a:pPr>
                      <a:r>
                        <a:rPr lang="en-US" sz="1200" b="0" dirty="0" err="1" smtClean="0">
                          <a:solidFill>
                            <a:schemeClr val="bg1"/>
                          </a:solidFill>
                        </a:rPr>
                        <a:t>Chondrogiannis</a:t>
                      </a:r>
                      <a:r>
                        <a:rPr lang="en-US" sz="1200" b="0" dirty="0" smtClean="0">
                          <a:solidFill>
                            <a:schemeClr val="bg1"/>
                          </a:solidFill>
                        </a:rPr>
                        <a:t>, E., </a:t>
                      </a:r>
                      <a:r>
                        <a:rPr lang="en-US" sz="1200" b="0" dirty="0" err="1" smtClean="0">
                          <a:solidFill>
                            <a:schemeClr val="bg1"/>
                          </a:solidFill>
                        </a:rPr>
                        <a:t>Andronikou</a:t>
                      </a:r>
                      <a:r>
                        <a:rPr lang="en-US" sz="1200" b="0" dirty="0" smtClean="0">
                          <a:solidFill>
                            <a:schemeClr val="bg1"/>
                          </a:solidFill>
                        </a:rPr>
                        <a:t>, V., </a:t>
                      </a:r>
                      <a:r>
                        <a:rPr lang="en-US" sz="1200" b="0" dirty="0" err="1" smtClean="0">
                          <a:solidFill>
                            <a:schemeClr val="bg1"/>
                          </a:solidFill>
                        </a:rPr>
                        <a:t>Karanastasis</a:t>
                      </a:r>
                      <a:r>
                        <a:rPr lang="en-US" sz="1200" b="0" dirty="0" smtClean="0">
                          <a:solidFill>
                            <a:schemeClr val="bg1"/>
                          </a:solidFill>
                        </a:rPr>
                        <a:t>, E., </a:t>
                      </a:r>
                      <a:r>
                        <a:rPr lang="en-US" sz="1200" b="0" dirty="0" err="1" smtClean="0">
                          <a:solidFill>
                            <a:schemeClr val="bg1"/>
                          </a:solidFill>
                        </a:rPr>
                        <a:t>Varvarigou</a:t>
                      </a:r>
                      <a:r>
                        <a:rPr lang="en-US" sz="1200" b="0" dirty="0" smtClean="0">
                          <a:solidFill>
                            <a:schemeClr val="bg1"/>
                          </a:solidFill>
                        </a:rPr>
                        <a:t>, T.: A Novel Framework for User-Friendly Ontology-Mediated Access to Relational Databases, World Academy of Science, Engineering and Technology (WASET) International Journal of Computer, Electrical, Automation, Control and Information Engineering. Vol. 9(3) (2015).</a:t>
                      </a:r>
                      <a:endParaRPr lang="en-US" sz="12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656935">
                <a:tc>
                  <a:txBody>
                    <a:bodyPr/>
                    <a:lstStyle/>
                    <a:p>
                      <a:pPr marL="0" marR="0" algn="just">
                        <a:lnSpc>
                          <a:spcPct val="115000"/>
                        </a:lnSpc>
                        <a:spcBef>
                          <a:spcPts val="0"/>
                        </a:spcBef>
                        <a:spcAft>
                          <a:spcPts val="0"/>
                        </a:spcAft>
                      </a:pPr>
                      <a:r>
                        <a:rPr lang="en-US" sz="1200" b="0" dirty="0" err="1" smtClean="0">
                          <a:solidFill>
                            <a:schemeClr val="bg1"/>
                          </a:solidFill>
                        </a:rPr>
                        <a:t>Chondrogiannis</a:t>
                      </a:r>
                      <a:r>
                        <a:rPr lang="en-US" sz="1200" b="0" dirty="0" smtClean="0">
                          <a:solidFill>
                            <a:schemeClr val="bg1"/>
                          </a:solidFill>
                        </a:rPr>
                        <a:t>, E., </a:t>
                      </a:r>
                      <a:r>
                        <a:rPr lang="en-US" sz="1200" b="0" dirty="0" err="1" smtClean="0">
                          <a:solidFill>
                            <a:schemeClr val="bg1"/>
                          </a:solidFill>
                        </a:rPr>
                        <a:t>Andronikou</a:t>
                      </a:r>
                      <a:r>
                        <a:rPr lang="en-US" sz="1200" b="0" dirty="0" smtClean="0">
                          <a:solidFill>
                            <a:schemeClr val="bg1"/>
                          </a:solidFill>
                        </a:rPr>
                        <a:t>, V., </a:t>
                      </a:r>
                      <a:r>
                        <a:rPr lang="en-US" sz="1200" b="0" dirty="0" err="1" smtClean="0">
                          <a:solidFill>
                            <a:schemeClr val="bg1"/>
                          </a:solidFill>
                        </a:rPr>
                        <a:t>Karanastasis</a:t>
                      </a:r>
                      <a:r>
                        <a:rPr lang="en-US" sz="1200" b="0" dirty="0" smtClean="0">
                          <a:solidFill>
                            <a:schemeClr val="bg1"/>
                          </a:solidFill>
                        </a:rPr>
                        <a:t>, E., </a:t>
                      </a:r>
                      <a:r>
                        <a:rPr lang="en-US" sz="1200" b="0" dirty="0" err="1" smtClean="0">
                          <a:solidFill>
                            <a:schemeClr val="bg1"/>
                          </a:solidFill>
                        </a:rPr>
                        <a:t>Varvarigou</a:t>
                      </a:r>
                      <a:r>
                        <a:rPr lang="en-US" sz="1200" b="0" dirty="0" smtClean="0">
                          <a:solidFill>
                            <a:schemeClr val="bg1"/>
                          </a:solidFill>
                        </a:rPr>
                        <a:t>, T.: Meaning Inference of Abbreviations Appearing in Clinical Studies. In: Proceedings of the 2015 Symposium on Languages, Applications and Technologies (SLATE-15), Madrid, Spain (2015). </a:t>
                      </a:r>
                      <a:endParaRPr lang="en-US" sz="12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42607181"/>
              </p:ext>
            </p:extLst>
          </p:nvPr>
        </p:nvGraphicFramePr>
        <p:xfrm>
          <a:off x="4959768" y="1398512"/>
          <a:ext cx="3928200" cy="2944368"/>
        </p:xfrm>
        <a:graphic>
          <a:graphicData uri="http://schemas.openxmlformats.org/drawingml/2006/table">
            <a:tbl>
              <a:tblPr firstRow="1" firstCol="1" lastRow="1" lastCol="1" bandRow="1" bandCol="1">
                <a:tableStyleId>{5C22544A-7EE6-4342-B048-85BDC9FD1C3A}</a:tableStyleId>
              </a:tblPr>
              <a:tblGrid>
                <a:gridCol w="3928200"/>
              </a:tblGrid>
              <a:tr h="1094892">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200" b="0" dirty="0" err="1" smtClean="0">
                          <a:solidFill>
                            <a:schemeClr val="bg1"/>
                          </a:solidFill>
                        </a:rPr>
                        <a:t>Chondrogiannis</a:t>
                      </a:r>
                      <a:r>
                        <a:rPr lang="en-US" sz="1200" b="0" dirty="0" smtClean="0">
                          <a:solidFill>
                            <a:schemeClr val="bg1"/>
                          </a:solidFill>
                        </a:rPr>
                        <a:t>, E., </a:t>
                      </a:r>
                      <a:r>
                        <a:rPr lang="en-US" sz="1200" b="0" dirty="0" err="1" smtClean="0">
                          <a:solidFill>
                            <a:schemeClr val="bg1"/>
                          </a:solidFill>
                        </a:rPr>
                        <a:t>Andronikou</a:t>
                      </a:r>
                      <a:r>
                        <a:rPr lang="en-US" sz="1200" b="0" dirty="0" smtClean="0">
                          <a:solidFill>
                            <a:schemeClr val="bg1"/>
                          </a:solidFill>
                        </a:rPr>
                        <a:t>, V., </a:t>
                      </a:r>
                      <a:r>
                        <a:rPr lang="en-US" sz="1200" b="0" dirty="0" err="1" smtClean="0">
                          <a:solidFill>
                            <a:schemeClr val="bg1"/>
                          </a:solidFill>
                        </a:rPr>
                        <a:t>Karanastasis</a:t>
                      </a:r>
                      <a:r>
                        <a:rPr lang="en-US" sz="1200" b="0" dirty="0" smtClean="0">
                          <a:solidFill>
                            <a:schemeClr val="bg1"/>
                          </a:solidFill>
                        </a:rPr>
                        <a:t>, E., </a:t>
                      </a:r>
                      <a:r>
                        <a:rPr lang="en-US" sz="1200" b="0" dirty="0" err="1" smtClean="0">
                          <a:solidFill>
                            <a:schemeClr val="bg1"/>
                          </a:solidFill>
                        </a:rPr>
                        <a:t>Varvarigou</a:t>
                      </a:r>
                      <a:r>
                        <a:rPr lang="en-US" sz="1200" b="0" dirty="0" smtClean="0">
                          <a:solidFill>
                            <a:schemeClr val="bg1"/>
                          </a:solidFill>
                        </a:rPr>
                        <a:t>, T.: An Advanced Query and Result Rewriting Mechanism for Information Retrieval Purposes from RDF </a:t>
                      </a:r>
                      <a:r>
                        <a:rPr lang="en-US" sz="1200" b="0" dirty="0" err="1" smtClean="0">
                          <a:solidFill>
                            <a:schemeClr val="bg1"/>
                          </a:solidFill>
                        </a:rPr>
                        <a:t>datasources</a:t>
                      </a:r>
                      <a:r>
                        <a:rPr lang="en-US" sz="1200" b="0" dirty="0" smtClean="0">
                          <a:solidFill>
                            <a:schemeClr val="bg1"/>
                          </a:solidFill>
                        </a:rPr>
                        <a:t>. Accepted for publication in the International Conference on Knowledge Engineering and Semantic Web (KESW-2015), Moscow, Russia (2015). Paper will be published by </a:t>
                      </a:r>
                      <a:r>
                        <a:rPr lang="en-US" sz="1200" b="0" kern="1200" dirty="0" smtClean="0">
                          <a:solidFill>
                            <a:schemeClr val="bg1"/>
                          </a:solidFill>
                          <a:latin typeface="+mn-lt"/>
                          <a:ea typeface="+mn-ea"/>
                          <a:cs typeface="+mn-cs"/>
                        </a:rPr>
                        <a:t>Springer</a:t>
                      </a:r>
                      <a:r>
                        <a:rPr lang="en-US" sz="1200" b="0" dirty="0" smtClean="0">
                          <a:solidFill>
                            <a:schemeClr val="bg1"/>
                          </a:solidFill>
                        </a:rPr>
                        <a:t> in CCIS 518 proceedings.</a:t>
                      </a:r>
                      <a:endParaRPr lang="en-US" sz="12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656935">
                <a:tc>
                  <a:txBody>
                    <a:bodyPr/>
                    <a:lstStyle/>
                    <a:p>
                      <a:pPr marL="0" marR="0" algn="just">
                        <a:lnSpc>
                          <a:spcPct val="115000"/>
                        </a:lnSpc>
                        <a:spcBef>
                          <a:spcPts val="0"/>
                        </a:spcBef>
                        <a:spcAft>
                          <a:spcPts val="0"/>
                        </a:spcAft>
                      </a:pPr>
                      <a:r>
                        <a:rPr lang="en-US" sz="1200" b="0" dirty="0" err="1" smtClean="0">
                          <a:solidFill>
                            <a:schemeClr val="bg1"/>
                          </a:solidFill>
                        </a:rPr>
                        <a:t>Chondrogiannis</a:t>
                      </a:r>
                      <a:r>
                        <a:rPr lang="en-US" sz="1200" b="0" dirty="0" smtClean="0">
                          <a:solidFill>
                            <a:schemeClr val="bg1"/>
                          </a:solidFill>
                        </a:rPr>
                        <a:t>, E., </a:t>
                      </a:r>
                      <a:r>
                        <a:rPr lang="en-US" sz="1200" b="0" dirty="0" err="1" smtClean="0">
                          <a:solidFill>
                            <a:schemeClr val="bg1"/>
                          </a:solidFill>
                        </a:rPr>
                        <a:t>Karanastasis</a:t>
                      </a:r>
                      <a:r>
                        <a:rPr lang="en-US" sz="1200" b="0" dirty="0" smtClean="0">
                          <a:solidFill>
                            <a:schemeClr val="bg1"/>
                          </a:solidFill>
                        </a:rPr>
                        <a:t>, E., </a:t>
                      </a:r>
                      <a:r>
                        <a:rPr lang="en-US" sz="1200" b="0" dirty="0" err="1" smtClean="0">
                          <a:solidFill>
                            <a:schemeClr val="bg1"/>
                          </a:solidFill>
                        </a:rPr>
                        <a:t>Andronikou</a:t>
                      </a:r>
                      <a:r>
                        <a:rPr lang="en-US" sz="1200" b="0" dirty="0" smtClean="0">
                          <a:solidFill>
                            <a:schemeClr val="bg1"/>
                          </a:solidFill>
                        </a:rPr>
                        <a:t>, V., </a:t>
                      </a:r>
                      <a:r>
                        <a:rPr lang="en-US" sz="1200" b="0" dirty="0" err="1" smtClean="0">
                          <a:solidFill>
                            <a:schemeClr val="bg1"/>
                          </a:solidFill>
                        </a:rPr>
                        <a:t>Varvarigou</a:t>
                      </a:r>
                      <a:r>
                        <a:rPr lang="en-US" sz="1200" b="0" dirty="0" smtClean="0">
                          <a:solidFill>
                            <a:schemeClr val="bg1"/>
                          </a:solidFill>
                        </a:rPr>
                        <a:t>, T.: Building a Repository for Inferring the Meaning of Abbreviations used in Clinical Studies. Accepted for publication in the 2nd International Conference on Artificial Intelligence(ICOAI 2015), Amsterdam, Netherlands (2015). Paper will be published in Journal of Computers (JCP, ISSN: 1796-203X)</a:t>
                      </a:r>
                      <a:endParaRPr lang="en-US" sz="12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bl>
          </a:graphicData>
        </a:graphic>
      </p:graphicFrame>
    </p:spTree>
    <p:extLst>
      <p:ext uri="{BB962C8B-B14F-4D97-AF65-F5344CB8AC3E}">
        <p14:creationId xmlns:p14="http://schemas.microsoft.com/office/powerpoint/2010/main" val="2891297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The main idea</a:t>
            </a:r>
            <a:endParaRPr lang="en-US" dirty="0"/>
          </a:p>
        </p:txBody>
      </p:sp>
      <p:sp>
        <p:nvSpPr>
          <p:cNvPr id="6" name="TextBox 5"/>
          <p:cNvSpPr txBox="1"/>
          <p:nvPr/>
        </p:nvSpPr>
        <p:spPr>
          <a:xfrm>
            <a:off x="748144" y="1907674"/>
            <a:ext cx="8096598" cy="830997"/>
          </a:xfrm>
          <a:prstGeom prst="rect">
            <a:avLst/>
          </a:prstGeom>
          <a:noFill/>
        </p:spPr>
        <p:txBody>
          <a:bodyPr wrap="square" rtlCol="0">
            <a:spAutoFit/>
          </a:bodyPr>
          <a:lstStyle/>
          <a:p>
            <a:pPr algn="just">
              <a:buNone/>
            </a:pPr>
            <a:r>
              <a:rPr lang="en-US" sz="2000" dirty="0" smtClean="0"/>
              <a:t>BIGGER aims at exploiting big data technologies applied on a variety of heterogeneous, content- and context-variable data sources for assessing the following </a:t>
            </a:r>
            <a:r>
              <a:rPr lang="en-US" sz="2000" dirty="0" smtClean="0"/>
              <a:t>question:</a:t>
            </a:r>
          </a:p>
        </p:txBody>
      </p:sp>
      <p:sp>
        <p:nvSpPr>
          <p:cNvPr id="3" name="Rectangle 2"/>
          <p:cNvSpPr/>
          <p:nvPr/>
        </p:nvSpPr>
        <p:spPr>
          <a:xfrm>
            <a:off x="544749" y="2957201"/>
            <a:ext cx="8463064" cy="1575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2000" dirty="0" smtClean="0">
                <a:solidFill>
                  <a:schemeClr val="bg1"/>
                </a:solidFill>
              </a:rPr>
              <a:t>How to </a:t>
            </a:r>
            <a:r>
              <a:rPr lang="en-US" sz="2000" b="1" dirty="0" smtClean="0">
                <a:solidFill>
                  <a:schemeClr val="bg1"/>
                </a:solidFill>
              </a:rPr>
              <a:t>incorporate public health issues </a:t>
            </a:r>
            <a:r>
              <a:rPr lang="en-US" sz="2000" dirty="0" smtClean="0">
                <a:solidFill>
                  <a:schemeClr val="bg1"/>
                </a:solidFill>
              </a:rPr>
              <a:t>in </a:t>
            </a:r>
            <a:r>
              <a:rPr lang="en-US" sz="2000" b="1" dirty="0" smtClean="0">
                <a:solidFill>
                  <a:schemeClr val="bg1"/>
                </a:solidFill>
              </a:rPr>
              <a:t>policies across the public sector</a:t>
            </a:r>
            <a:r>
              <a:rPr lang="en-US" sz="2000" dirty="0" smtClean="0">
                <a:solidFill>
                  <a:schemeClr val="bg1"/>
                </a:solidFill>
              </a:rPr>
              <a:t> (such as </a:t>
            </a:r>
            <a:r>
              <a:rPr lang="en-US" sz="2000" dirty="0">
                <a:solidFill>
                  <a:schemeClr val="bg1"/>
                </a:solidFill>
              </a:rPr>
              <a:t>transportation, urban planning, labor, insurance, </a:t>
            </a:r>
            <a:r>
              <a:rPr lang="en-US" sz="2000" dirty="0" smtClean="0">
                <a:solidFill>
                  <a:schemeClr val="bg1"/>
                </a:solidFill>
              </a:rPr>
              <a:t>education) in order to allow for </a:t>
            </a:r>
            <a:r>
              <a:rPr lang="en-US" sz="2000" b="1" dirty="0" smtClean="0">
                <a:solidFill>
                  <a:schemeClr val="bg1"/>
                </a:solidFill>
              </a:rPr>
              <a:t>prompt response </a:t>
            </a:r>
            <a:r>
              <a:rPr lang="en-US" sz="2000" dirty="0" smtClean="0">
                <a:solidFill>
                  <a:schemeClr val="bg1"/>
                </a:solidFill>
              </a:rPr>
              <a:t>in cases of infectious </a:t>
            </a:r>
            <a:r>
              <a:rPr lang="en-US" sz="2000" b="1" dirty="0" smtClean="0">
                <a:solidFill>
                  <a:schemeClr val="bg1"/>
                </a:solidFill>
              </a:rPr>
              <a:t>diseases outbreaks </a:t>
            </a:r>
            <a:r>
              <a:rPr lang="en-US" sz="2000" dirty="0" smtClean="0">
                <a:solidFill>
                  <a:schemeClr val="bg1"/>
                </a:solidFill>
              </a:rPr>
              <a:t>and </a:t>
            </a:r>
            <a:r>
              <a:rPr lang="en-US" sz="2000" b="1" dirty="0" smtClean="0">
                <a:solidFill>
                  <a:schemeClr val="bg1"/>
                </a:solidFill>
              </a:rPr>
              <a:t>robust, effective policy making </a:t>
            </a:r>
            <a:r>
              <a:rPr lang="en-US" sz="2000" dirty="0" smtClean="0">
                <a:solidFill>
                  <a:schemeClr val="bg1"/>
                </a:solidFill>
              </a:rPr>
              <a:t>in cases of  </a:t>
            </a:r>
            <a:r>
              <a:rPr lang="en-US" sz="2000" b="1" dirty="0" smtClean="0">
                <a:solidFill>
                  <a:schemeClr val="bg1"/>
                </a:solidFill>
              </a:rPr>
              <a:t>non-communicable diseases</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4162144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BIGGER vision</a:t>
            </a:r>
            <a:endParaRPr lang="el-GR" dirty="0"/>
          </a:p>
        </p:txBody>
      </p:sp>
      <p:sp>
        <p:nvSpPr>
          <p:cNvPr id="81" name="TextBox 80"/>
          <p:cNvSpPr txBox="1"/>
          <p:nvPr/>
        </p:nvSpPr>
        <p:spPr>
          <a:xfrm>
            <a:off x="2728726" y="3550387"/>
            <a:ext cx="184731" cy="323783"/>
          </a:xfrm>
          <a:prstGeom prst="rect">
            <a:avLst/>
          </a:prstGeom>
          <a:solidFill>
            <a:schemeClr val="accent3">
              <a:lumMod val="75000"/>
            </a:schemeClr>
          </a:solidFill>
        </p:spPr>
        <p:txBody>
          <a:bodyPr wrap="none" rtlCol="0">
            <a:spAutoFit/>
          </a:bodyPr>
          <a:lstStyle/>
          <a:p>
            <a:endParaRPr lang="el-GR" dirty="0"/>
          </a:p>
        </p:txBody>
      </p:sp>
      <p:grpSp>
        <p:nvGrpSpPr>
          <p:cNvPr id="109" name="Group 108"/>
          <p:cNvGrpSpPr/>
          <p:nvPr/>
        </p:nvGrpSpPr>
        <p:grpSpPr>
          <a:xfrm>
            <a:off x="512606" y="1323083"/>
            <a:ext cx="7736275" cy="1317617"/>
            <a:chOff x="1011356" y="1305463"/>
            <a:chExt cx="7736275" cy="1534738"/>
          </a:xfrm>
        </p:grpSpPr>
        <p:sp>
          <p:nvSpPr>
            <p:cNvPr id="77" name="Bent Arrow 76"/>
            <p:cNvSpPr/>
            <p:nvPr/>
          </p:nvSpPr>
          <p:spPr>
            <a:xfrm rot="5400000">
              <a:off x="3213096" y="1791957"/>
              <a:ext cx="1044822" cy="1028700"/>
            </a:xfrm>
            <a:prstGeom prst="bentArrow">
              <a:avLst>
                <a:gd name="adj1" fmla="val 12692"/>
                <a:gd name="adj2" fmla="val 19286"/>
                <a:gd name="adj3" fmla="val 17967"/>
                <a:gd name="adj4" fmla="val 4375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78" name="Bent Arrow 77"/>
            <p:cNvSpPr/>
            <p:nvPr/>
          </p:nvSpPr>
          <p:spPr>
            <a:xfrm rot="5400000" flipV="1">
              <a:off x="5735712" y="1650591"/>
              <a:ext cx="1044822" cy="1311432"/>
            </a:xfrm>
            <a:prstGeom prst="bentArrow">
              <a:avLst>
                <a:gd name="adj1" fmla="val 9474"/>
                <a:gd name="adj2" fmla="val 19286"/>
                <a:gd name="adj3" fmla="val 17967"/>
                <a:gd name="adj4" fmla="val 4375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79" name="Bent Arrow 78"/>
            <p:cNvSpPr/>
            <p:nvPr/>
          </p:nvSpPr>
          <p:spPr>
            <a:xfrm rot="5400000" flipV="1">
              <a:off x="6113421" y="1968133"/>
              <a:ext cx="806771" cy="914400"/>
            </a:xfrm>
            <a:prstGeom prst="bentArrow">
              <a:avLst>
                <a:gd name="adj1" fmla="val 12692"/>
                <a:gd name="adj2" fmla="val 19286"/>
                <a:gd name="adj3" fmla="val 17967"/>
                <a:gd name="adj4" fmla="val 4375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0" name="Bent Arrow 79"/>
            <p:cNvSpPr/>
            <p:nvPr/>
          </p:nvSpPr>
          <p:spPr>
            <a:xfrm rot="5400000">
              <a:off x="3135255" y="2124884"/>
              <a:ext cx="806771" cy="622331"/>
            </a:xfrm>
            <a:prstGeom prst="bentArrow">
              <a:avLst>
                <a:gd name="adj1" fmla="val 12692"/>
                <a:gd name="adj2" fmla="val 19286"/>
                <a:gd name="adj3" fmla="val 17967"/>
                <a:gd name="adj4" fmla="val 4375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2" name="Down Arrow 81"/>
            <p:cNvSpPr/>
            <p:nvPr/>
          </p:nvSpPr>
          <p:spPr>
            <a:xfrm>
              <a:off x="4649906" y="1584883"/>
              <a:ext cx="495300" cy="1243836"/>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9" name="TextBox 88"/>
            <p:cNvSpPr txBox="1"/>
            <p:nvPr/>
          </p:nvSpPr>
          <p:spPr>
            <a:xfrm>
              <a:off x="4535301" y="1305463"/>
              <a:ext cx="811441" cy="283280"/>
            </a:xfrm>
            <a:prstGeom prst="rect">
              <a:avLst/>
            </a:prstGeom>
            <a:noFill/>
          </p:spPr>
          <p:txBody>
            <a:bodyPr wrap="none" rtlCol="0">
              <a:spAutoFit/>
            </a:bodyPr>
            <a:lstStyle/>
            <a:p>
              <a:pPr>
                <a:buNone/>
              </a:pPr>
              <a:r>
                <a:rPr lang="en-US" b="1" dirty="0" smtClean="0"/>
                <a:t>Health</a:t>
              </a:r>
              <a:endParaRPr lang="el-GR" b="1" dirty="0"/>
            </a:p>
          </p:txBody>
        </p:sp>
        <p:sp>
          <p:nvSpPr>
            <p:cNvPr id="90" name="TextBox 89"/>
            <p:cNvSpPr txBox="1"/>
            <p:nvPr/>
          </p:nvSpPr>
          <p:spPr>
            <a:xfrm>
              <a:off x="7048127" y="1703490"/>
              <a:ext cx="1699504" cy="215474"/>
            </a:xfrm>
            <a:prstGeom prst="rect">
              <a:avLst/>
            </a:prstGeom>
            <a:noFill/>
          </p:spPr>
          <p:txBody>
            <a:bodyPr wrap="none" rtlCol="0">
              <a:spAutoFit/>
            </a:bodyPr>
            <a:lstStyle/>
            <a:p>
              <a:pPr>
                <a:buNone/>
              </a:pPr>
              <a:r>
                <a:rPr lang="en-US" b="1" dirty="0" smtClean="0"/>
                <a:t>Urban Planning</a:t>
              </a:r>
              <a:endParaRPr lang="el-GR" b="1" dirty="0"/>
            </a:p>
          </p:txBody>
        </p:sp>
        <p:sp>
          <p:nvSpPr>
            <p:cNvPr id="91" name="TextBox 90"/>
            <p:cNvSpPr txBox="1"/>
            <p:nvPr/>
          </p:nvSpPr>
          <p:spPr>
            <a:xfrm>
              <a:off x="7048127" y="1894885"/>
              <a:ext cx="1620828" cy="215474"/>
            </a:xfrm>
            <a:prstGeom prst="rect">
              <a:avLst/>
            </a:prstGeom>
            <a:noFill/>
          </p:spPr>
          <p:txBody>
            <a:bodyPr wrap="none" rtlCol="0">
              <a:spAutoFit/>
            </a:bodyPr>
            <a:lstStyle/>
            <a:p>
              <a:pPr>
                <a:buNone/>
              </a:pPr>
              <a:r>
                <a:rPr lang="en-US" b="1" dirty="0" smtClean="0"/>
                <a:t>Transportation</a:t>
              </a:r>
              <a:endParaRPr lang="el-GR" b="1" dirty="0"/>
            </a:p>
          </p:txBody>
        </p:sp>
        <p:sp>
          <p:nvSpPr>
            <p:cNvPr id="92" name="TextBox 91"/>
            <p:cNvSpPr txBox="1"/>
            <p:nvPr/>
          </p:nvSpPr>
          <p:spPr>
            <a:xfrm>
              <a:off x="1011356" y="1912090"/>
              <a:ext cx="1965603" cy="215474"/>
            </a:xfrm>
            <a:prstGeom prst="rect">
              <a:avLst/>
            </a:prstGeom>
            <a:noFill/>
          </p:spPr>
          <p:txBody>
            <a:bodyPr wrap="none" rtlCol="0">
              <a:spAutoFit/>
            </a:bodyPr>
            <a:lstStyle/>
            <a:p>
              <a:pPr>
                <a:buNone/>
              </a:pPr>
              <a:r>
                <a:rPr lang="en-US" b="1" dirty="0" smtClean="0"/>
                <a:t>Farming, Nutrition</a:t>
              </a:r>
              <a:endParaRPr lang="el-GR" b="1" dirty="0"/>
            </a:p>
          </p:txBody>
        </p:sp>
        <p:sp>
          <p:nvSpPr>
            <p:cNvPr id="94" name="TextBox 93"/>
            <p:cNvSpPr txBox="1"/>
            <p:nvPr/>
          </p:nvSpPr>
          <p:spPr>
            <a:xfrm>
              <a:off x="1031508" y="1646119"/>
              <a:ext cx="1609736" cy="215474"/>
            </a:xfrm>
            <a:prstGeom prst="rect">
              <a:avLst/>
            </a:prstGeom>
            <a:noFill/>
          </p:spPr>
          <p:txBody>
            <a:bodyPr wrap="none" rtlCol="0">
              <a:spAutoFit/>
            </a:bodyPr>
            <a:lstStyle/>
            <a:p>
              <a:pPr>
                <a:buNone/>
              </a:pPr>
              <a:r>
                <a:rPr lang="en-US" b="1" dirty="0" smtClean="0"/>
                <a:t>Environmental</a:t>
              </a:r>
              <a:endParaRPr lang="el-GR" b="1" dirty="0"/>
            </a:p>
          </p:txBody>
        </p:sp>
        <p:sp>
          <p:nvSpPr>
            <p:cNvPr id="99" name="Bent Arrow 98"/>
            <p:cNvSpPr/>
            <p:nvPr/>
          </p:nvSpPr>
          <p:spPr>
            <a:xfrm rot="5400000">
              <a:off x="3298261" y="1469507"/>
              <a:ext cx="1293588" cy="1447800"/>
            </a:xfrm>
            <a:prstGeom prst="bentArrow">
              <a:avLst>
                <a:gd name="adj1" fmla="val 8805"/>
                <a:gd name="adj2" fmla="val 12970"/>
                <a:gd name="adj3" fmla="val 14080"/>
                <a:gd name="adj4" fmla="val 4375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0" name="Bent Arrow 99"/>
            <p:cNvSpPr/>
            <p:nvPr/>
          </p:nvSpPr>
          <p:spPr>
            <a:xfrm rot="5400000" flipV="1">
              <a:off x="5403286" y="1329649"/>
              <a:ext cx="1293589" cy="1727514"/>
            </a:xfrm>
            <a:prstGeom prst="bentArrow">
              <a:avLst>
                <a:gd name="adj1" fmla="val 6217"/>
                <a:gd name="adj2" fmla="val 14995"/>
                <a:gd name="adj3" fmla="val 13676"/>
                <a:gd name="adj4" fmla="val 4375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1" name="TextBox 100"/>
            <p:cNvSpPr txBox="1"/>
            <p:nvPr/>
          </p:nvSpPr>
          <p:spPr>
            <a:xfrm>
              <a:off x="7031156" y="1496858"/>
              <a:ext cx="1152880" cy="215474"/>
            </a:xfrm>
            <a:prstGeom prst="rect">
              <a:avLst/>
            </a:prstGeom>
            <a:noFill/>
          </p:spPr>
          <p:txBody>
            <a:bodyPr wrap="none" rtlCol="0">
              <a:spAutoFit/>
            </a:bodyPr>
            <a:lstStyle/>
            <a:p>
              <a:pPr>
                <a:buNone/>
              </a:pPr>
              <a:r>
                <a:rPr lang="en-US" b="1" dirty="0" smtClean="0"/>
                <a:t>Insurance</a:t>
              </a:r>
              <a:endParaRPr lang="el-GR" b="1" dirty="0"/>
            </a:p>
          </p:txBody>
        </p:sp>
        <p:sp>
          <p:nvSpPr>
            <p:cNvPr id="102" name="TextBox 101"/>
            <p:cNvSpPr txBox="1"/>
            <p:nvPr/>
          </p:nvSpPr>
          <p:spPr>
            <a:xfrm>
              <a:off x="1048478" y="1363273"/>
              <a:ext cx="753732" cy="215474"/>
            </a:xfrm>
            <a:prstGeom prst="rect">
              <a:avLst/>
            </a:prstGeom>
            <a:noFill/>
          </p:spPr>
          <p:txBody>
            <a:bodyPr wrap="none" rtlCol="0">
              <a:spAutoFit/>
            </a:bodyPr>
            <a:lstStyle/>
            <a:p>
              <a:pPr>
                <a:buNone/>
              </a:pPr>
              <a:r>
                <a:rPr lang="en-US" b="1" dirty="0" smtClean="0"/>
                <a:t>Labor</a:t>
              </a:r>
              <a:endParaRPr lang="el-GR" b="1" dirty="0"/>
            </a:p>
          </p:txBody>
        </p:sp>
      </p:grpSp>
      <p:sp>
        <p:nvSpPr>
          <p:cNvPr id="83" name="Bent Arrow 82"/>
          <p:cNvSpPr/>
          <p:nvPr/>
        </p:nvSpPr>
        <p:spPr>
          <a:xfrm rot="10800000">
            <a:off x="2746775" y="4630351"/>
            <a:ext cx="1468796" cy="660874"/>
          </a:xfrm>
          <a:prstGeom prst="bentArrow">
            <a:avLst>
              <a:gd name="adj1" fmla="val 12692"/>
              <a:gd name="adj2" fmla="val 16401"/>
              <a:gd name="adj3" fmla="val 13352"/>
              <a:gd name="adj4" fmla="val 4375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4" name="Bent Arrow 83"/>
          <p:cNvSpPr/>
          <p:nvPr/>
        </p:nvSpPr>
        <p:spPr>
          <a:xfrm flipV="1">
            <a:off x="5678247" y="4671991"/>
            <a:ext cx="1082832" cy="679232"/>
          </a:xfrm>
          <a:prstGeom prst="bentArrow">
            <a:avLst>
              <a:gd name="adj1" fmla="val 9698"/>
              <a:gd name="adj2" fmla="val 15294"/>
              <a:gd name="adj3" fmla="val 11979"/>
              <a:gd name="adj4" fmla="val 4375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5" name="Bent Arrow 84"/>
          <p:cNvSpPr/>
          <p:nvPr/>
        </p:nvSpPr>
        <p:spPr>
          <a:xfrm flipV="1">
            <a:off x="6059248" y="4661118"/>
            <a:ext cx="701832" cy="440583"/>
          </a:xfrm>
          <a:prstGeom prst="bentArrow">
            <a:avLst>
              <a:gd name="adj1" fmla="val 12692"/>
              <a:gd name="adj2" fmla="val 19286"/>
              <a:gd name="adj3" fmla="val 17967"/>
              <a:gd name="adj4" fmla="val 4375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6" name="Bent Arrow 85"/>
          <p:cNvSpPr/>
          <p:nvPr/>
        </p:nvSpPr>
        <p:spPr>
          <a:xfrm rot="10800000">
            <a:off x="2746774" y="4650645"/>
            <a:ext cx="949714" cy="403868"/>
          </a:xfrm>
          <a:prstGeom prst="bentArrow">
            <a:avLst>
              <a:gd name="adj1" fmla="val 12692"/>
              <a:gd name="adj2" fmla="val 19286"/>
              <a:gd name="adj3" fmla="val 17967"/>
              <a:gd name="adj4" fmla="val 4375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7" name="Down Arrow 86"/>
          <p:cNvSpPr/>
          <p:nvPr/>
        </p:nvSpPr>
        <p:spPr>
          <a:xfrm>
            <a:off x="1706069" y="4672023"/>
            <a:ext cx="6297440" cy="1302757"/>
          </a:xfrm>
          <a:prstGeom prst="downArrow">
            <a:avLst>
              <a:gd name="adj1" fmla="val 50000"/>
              <a:gd name="adj2" fmla="val 27414"/>
            </a:avLst>
          </a:prstGeom>
          <a:solidFill>
            <a:schemeClr val="tx2">
              <a:lumMod val="75000"/>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3" name="TextBox 92"/>
          <p:cNvSpPr txBox="1"/>
          <p:nvPr/>
        </p:nvSpPr>
        <p:spPr>
          <a:xfrm>
            <a:off x="4342675" y="6024655"/>
            <a:ext cx="811441" cy="289310"/>
          </a:xfrm>
          <a:prstGeom prst="rect">
            <a:avLst/>
          </a:prstGeom>
          <a:noFill/>
        </p:spPr>
        <p:txBody>
          <a:bodyPr wrap="none" rtlCol="0">
            <a:spAutoFit/>
          </a:bodyPr>
          <a:lstStyle/>
          <a:p>
            <a:pPr>
              <a:buNone/>
            </a:pPr>
            <a:r>
              <a:rPr lang="en-US" b="1" dirty="0" smtClean="0">
                <a:solidFill>
                  <a:schemeClr val="bg1"/>
                </a:solidFill>
              </a:rPr>
              <a:t>Health</a:t>
            </a:r>
            <a:endParaRPr lang="el-GR" b="1" dirty="0">
              <a:solidFill>
                <a:schemeClr val="bg1"/>
              </a:solidFill>
            </a:endParaRPr>
          </a:p>
        </p:txBody>
      </p:sp>
      <p:sp>
        <p:nvSpPr>
          <p:cNvPr id="95" name="TextBox 94"/>
          <p:cNvSpPr txBox="1"/>
          <p:nvPr/>
        </p:nvSpPr>
        <p:spPr>
          <a:xfrm>
            <a:off x="917826" y="4846570"/>
            <a:ext cx="1965603" cy="204024"/>
          </a:xfrm>
          <a:prstGeom prst="rect">
            <a:avLst/>
          </a:prstGeom>
          <a:noFill/>
        </p:spPr>
        <p:txBody>
          <a:bodyPr wrap="none" rtlCol="0">
            <a:spAutoFit/>
          </a:bodyPr>
          <a:lstStyle/>
          <a:p>
            <a:pPr>
              <a:buNone/>
            </a:pPr>
            <a:r>
              <a:rPr lang="en-US" b="1" dirty="0" smtClean="0"/>
              <a:t>Farming, Nutrition</a:t>
            </a:r>
            <a:endParaRPr lang="el-GR" b="1" dirty="0"/>
          </a:p>
        </p:txBody>
      </p:sp>
      <p:sp>
        <p:nvSpPr>
          <p:cNvPr id="96" name="TextBox 95"/>
          <p:cNvSpPr txBox="1"/>
          <p:nvPr/>
        </p:nvSpPr>
        <p:spPr>
          <a:xfrm>
            <a:off x="917826" y="5114285"/>
            <a:ext cx="1609736" cy="204024"/>
          </a:xfrm>
          <a:prstGeom prst="rect">
            <a:avLst/>
          </a:prstGeom>
          <a:noFill/>
        </p:spPr>
        <p:txBody>
          <a:bodyPr wrap="none" rtlCol="0">
            <a:spAutoFit/>
          </a:bodyPr>
          <a:lstStyle/>
          <a:p>
            <a:pPr>
              <a:buNone/>
            </a:pPr>
            <a:r>
              <a:rPr lang="en-US" b="1" dirty="0" smtClean="0"/>
              <a:t>Environmental</a:t>
            </a:r>
            <a:endParaRPr lang="el-GR" b="1" dirty="0"/>
          </a:p>
        </p:txBody>
      </p:sp>
      <p:sp>
        <p:nvSpPr>
          <p:cNvPr id="97" name="TextBox 96"/>
          <p:cNvSpPr txBox="1"/>
          <p:nvPr/>
        </p:nvSpPr>
        <p:spPr>
          <a:xfrm>
            <a:off x="6802197" y="4852133"/>
            <a:ext cx="1699504" cy="204024"/>
          </a:xfrm>
          <a:prstGeom prst="rect">
            <a:avLst/>
          </a:prstGeom>
          <a:noFill/>
        </p:spPr>
        <p:txBody>
          <a:bodyPr wrap="none" rtlCol="0">
            <a:spAutoFit/>
          </a:bodyPr>
          <a:lstStyle/>
          <a:p>
            <a:pPr>
              <a:buNone/>
            </a:pPr>
            <a:r>
              <a:rPr lang="en-US" b="1" dirty="0" smtClean="0"/>
              <a:t>Urban Planning</a:t>
            </a:r>
            <a:endParaRPr lang="el-GR" b="1" dirty="0"/>
          </a:p>
        </p:txBody>
      </p:sp>
      <p:sp>
        <p:nvSpPr>
          <p:cNvPr id="98" name="TextBox 97"/>
          <p:cNvSpPr txBox="1"/>
          <p:nvPr/>
        </p:nvSpPr>
        <p:spPr>
          <a:xfrm>
            <a:off x="6802197" y="5122613"/>
            <a:ext cx="1620828" cy="204024"/>
          </a:xfrm>
          <a:prstGeom prst="rect">
            <a:avLst/>
          </a:prstGeom>
          <a:noFill/>
        </p:spPr>
        <p:txBody>
          <a:bodyPr wrap="none" rtlCol="0">
            <a:spAutoFit/>
          </a:bodyPr>
          <a:lstStyle/>
          <a:p>
            <a:pPr>
              <a:buNone/>
            </a:pPr>
            <a:r>
              <a:rPr lang="en-US" b="1" dirty="0" smtClean="0"/>
              <a:t>Transportation</a:t>
            </a:r>
            <a:endParaRPr lang="el-GR" b="1" dirty="0"/>
          </a:p>
        </p:txBody>
      </p:sp>
      <p:sp>
        <p:nvSpPr>
          <p:cNvPr id="103" name="Bent Arrow 102"/>
          <p:cNvSpPr/>
          <p:nvPr/>
        </p:nvSpPr>
        <p:spPr>
          <a:xfrm rot="10800000">
            <a:off x="2746771" y="4671989"/>
            <a:ext cx="1828653" cy="910889"/>
          </a:xfrm>
          <a:prstGeom prst="bentArrow">
            <a:avLst>
              <a:gd name="adj1" fmla="val 8076"/>
              <a:gd name="adj2" fmla="val 13708"/>
              <a:gd name="adj3" fmla="val 13353"/>
              <a:gd name="adj4" fmla="val 4375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4" name="Bent Arrow 103"/>
          <p:cNvSpPr/>
          <p:nvPr/>
        </p:nvSpPr>
        <p:spPr>
          <a:xfrm flipV="1">
            <a:off x="5185026" y="4666521"/>
            <a:ext cx="1635282" cy="914774"/>
          </a:xfrm>
          <a:prstGeom prst="bentArrow">
            <a:avLst>
              <a:gd name="adj1" fmla="val 9698"/>
              <a:gd name="adj2" fmla="val 11423"/>
              <a:gd name="adj3" fmla="val 11979"/>
              <a:gd name="adj4" fmla="val 4375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5" name="TextBox 104"/>
          <p:cNvSpPr txBox="1"/>
          <p:nvPr/>
        </p:nvSpPr>
        <p:spPr>
          <a:xfrm>
            <a:off x="6867254" y="5385880"/>
            <a:ext cx="1152880" cy="204024"/>
          </a:xfrm>
          <a:prstGeom prst="rect">
            <a:avLst/>
          </a:prstGeom>
          <a:noFill/>
        </p:spPr>
        <p:txBody>
          <a:bodyPr wrap="none" rtlCol="0">
            <a:spAutoFit/>
          </a:bodyPr>
          <a:lstStyle/>
          <a:p>
            <a:pPr>
              <a:buNone/>
            </a:pPr>
            <a:r>
              <a:rPr lang="en-US" b="1" dirty="0" smtClean="0"/>
              <a:t>Insurance</a:t>
            </a:r>
            <a:endParaRPr lang="el-GR" b="1" dirty="0"/>
          </a:p>
        </p:txBody>
      </p:sp>
      <p:sp>
        <p:nvSpPr>
          <p:cNvPr id="106" name="TextBox 105"/>
          <p:cNvSpPr txBox="1"/>
          <p:nvPr/>
        </p:nvSpPr>
        <p:spPr>
          <a:xfrm>
            <a:off x="917826" y="5409018"/>
            <a:ext cx="753732" cy="204024"/>
          </a:xfrm>
          <a:prstGeom prst="rect">
            <a:avLst/>
          </a:prstGeom>
          <a:noFill/>
        </p:spPr>
        <p:txBody>
          <a:bodyPr wrap="none" rtlCol="0">
            <a:spAutoFit/>
          </a:bodyPr>
          <a:lstStyle/>
          <a:p>
            <a:pPr>
              <a:buNone/>
            </a:pPr>
            <a:r>
              <a:rPr lang="en-US" b="1" dirty="0" smtClean="0"/>
              <a:t>Labor</a:t>
            </a:r>
            <a:endParaRPr lang="el-GR" b="1" dirty="0"/>
          </a:p>
        </p:txBody>
      </p:sp>
      <p:grpSp>
        <p:nvGrpSpPr>
          <p:cNvPr id="39" name="Group 38"/>
          <p:cNvGrpSpPr/>
          <p:nvPr/>
        </p:nvGrpSpPr>
        <p:grpSpPr>
          <a:xfrm>
            <a:off x="1099114" y="2592575"/>
            <a:ext cx="6798644" cy="2288834"/>
            <a:chOff x="513835" y="838200"/>
            <a:chExt cx="8001000" cy="4219668"/>
          </a:xfrm>
        </p:grpSpPr>
        <p:sp>
          <p:nvSpPr>
            <p:cNvPr id="40" name="Oval 39"/>
            <p:cNvSpPr/>
            <p:nvPr/>
          </p:nvSpPr>
          <p:spPr>
            <a:xfrm>
              <a:off x="513835" y="838200"/>
              <a:ext cx="8001000" cy="4219668"/>
            </a:xfrm>
            <a:prstGeom prst="ellipse">
              <a:avLst/>
            </a:prstGeom>
            <a:solidFill>
              <a:srgbClr val="E7D0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200" b="1" dirty="0">
                <a:solidFill>
                  <a:schemeClr val="tx1"/>
                </a:solidFill>
              </a:endParaRPr>
            </a:p>
          </p:txBody>
        </p:sp>
        <p:sp>
          <p:nvSpPr>
            <p:cNvPr id="41" name="Rounded Rectangle 40"/>
            <p:cNvSpPr/>
            <p:nvPr/>
          </p:nvSpPr>
          <p:spPr>
            <a:xfrm>
              <a:off x="3352800" y="2324100"/>
              <a:ext cx="2450976" cy="1304787"/>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42" name="Group 41"/>
            <p:cNvGrpSpPr/>
            <p:nvPr/>
          </p:nvGrpSpPr>
          <p:grpSpPr>
            <a:xfrm>
              <a:off x="5791200" y="2057400"/>
              <a:ext cx="2021543" cy="1676400"/>
              <a:chOff x="6424298" y="2057400"/>
              <a:chExt cx="2021543" cy="1676400"/>
            </a:xfrm>
          </p:grpSpPr>
          <p:sp>
            <p:nvSpPr>
              <p:cNvPr id="71" name="Flowchart: Magnetic Disk 70"/>
              <p:cNvSpPr/>
              <p:nvPr/>
            </p:nvSpPr>
            <p:spPr>
              <a:xfrm>
                <a:off x="6869749" y="2514600"/>
                <a:ext cx="381000" cy="838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2" name="TextBox 71"/>
              <p:cNvSpPr txBox="1"/>
              <p:nvPr/>
            </p:nvSpPr>
            <p:spPr>
              <a:xfrm>
                <a:off x="6424298" y="2057400"/>
                <a:ext cx="2021543" cy="338302"/>
              </a:xfrm>
              <a:prstGeom prst="rect">
                <a:avLst/>
              </a:prstGeom>
              <a:noFill/>
            </p:spPr>
            <p:txBody>
              <a:bodyPr wrap="none" rtlCol="0">
                <a:spAutoFit/>
              </a:bodyPr>
              <a:lstStyle/>
              <a:p>
                <a:pPr>
                  <a:buNone/>
                </a:pPr>
                <a:r>
                  <a:rPr lang="en-US" i="1" dirty="0" smtClean="0"/>
                  <a:t>Knowledge Bases</a:t>
                </a:r>
                <a:endParaRPr lang="el-GR" i="1" dirty="0"/>
              </a:p>
            </p:txBody>
          </p:sp>
          <p:sp>
            <p:nvSpPr>
              <p:cNvPr id="73" name="Flowchart: Magnetic Disk 72"/>
              <p:cNvSpPr/>
              <p:nvPr/>
            </p:nvSpPr>
            <p:spPr>
              <a:xfrm>
                <a:off x="7022149" y="2743200"/>
                <a:ext cx="381000" cy="838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4" name="Flowchart: Magnetic Disk 73"/>
              <p:cNvSpPr/>
              <p:nvPr/>
            </p:nvSpPr>
            <p:spPr>
              <a:xfrm>
                <a:off x="6717349" y="2895600"/>
                <a:ext cx="381000" cy="838200"/>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5" name="Flowchart: Multidocument 74"/>
              <p:cNvSpPr/>
              <p:nvPr/>
            </p:nvSpPr>
            <p:spPr>
              <a:xfrm>
                <a:off x="7403149" y="2438400"/>
                <a:ext cx="674051" cy="647700"/>
              </a:xfrm>
              <a:prstGeom prst="flowChartMultidocumen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43" name="Group 42"/>
            <p:cNvGrpSpPr/>
            <p:nvPr/>
          </p:nvGrpSpPr>
          <p:grpSpPr>
            <a:xfrm>
              <a:off x="717397" y="1828800"/>
              <a:ext cx="2336481" cy="1418022"/>
              <a:chOff x="-50481" y="1295400"/>
              <a:chExt cx="2336481" cy="1418022"/>
            </a:xfrm>
          </p:grpSpPr>
          <p:sp>
            <p:nvSpPr>
              <p:cNvPr id="56" name="Oval 55"/>
              <p:cNvSpPr/>
              <p:nvPr/>
            </p:nvSpPr>
            <p:spPr>
              <a:xfrm>
                <a:off x="1600200" y="160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7" name="Oval 56"/>
              <p:cNvSpPr/>
              <p:nvPr/>
            </p:nvSpPr>
            <p:spPr>
              <a:xfrm>
                <a:off x="17526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Oval 57"/>
              <p:cNvSpPr/>
              <p:nvPr/>
            </p:nvSpPr>
            <p:spPr>
              <a:xfrm>
                <a:off x="2057400" y="1676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9" name="Oval 58"/>
              <p:cNvSpPr/>
              <p:nvPr/>
            </p:nvSpPr>
            <p:spPr>
              <a:xfrm>
                <a:off x="1905000" y="1295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0" name="Oval 59"/>
              <p:cNvSpPr/>
              <p:nvPr/>
            </p:nvSpPr>
            <p:spPr>
              <a:xfrm>
                <a:off x="1143000" y="1828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1" name="Oval 60"/>
              <p:cNvSpPr/>
              <p:nvPr/>
            </p:nvSpPr>
            <p:spPr>
              <a:xfrm>
                <a:off x="1371600" y="2209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2" name="Oval 61"/>
              <p:cNvSpPr/>
              <p:nvPr/>
            </p:nvSpPr>
            <p:spPr>
              <a:xfrm>
                <a:off x="1828800" y="2362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3" name="Straight Connector 62"/>
              <p:cNvCxnSpPr>
                <a:stCxn id="60" idx="5"/>
                <a:endCxn id="61" idx="1"/>
              </p:cNvCxnSpPr>
              <p:nvPr/>
            </p:nvCxnSpPr>
            <p:spPr>
              <a:xfrm>
                <a:off x="1338122" y="2023922"/>
                <a:ext cx="66956" cy="219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endCxn id="56" idx="2"/>
              </p:cNvCxnSpPr>
              <p:nvPr/>
            </p:nvCxnSpPr>
            <p:spPr>
              <a:xfrm flipV="1">
                <a:off x="1371600" y="17145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56" idx="4"/>
                <a:endCxn id="57" idx="0"/>
              </p:cNvCxnSpPr>
              <p:nvPr/>
            </p:nvCxnSpPr>
            <p:spPr>
              <a:xfrm>
                <a:off x="1714500" y="1828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6" idx="7"/>
                <a:endCxn id="59" idx="2"/>
              </p:cNvCxnSpPr>
              <p:nvPr/>
            </p:nvCxnSpPr>
            <p:spPr>
              <a:xfrm flipV="1">
                <a:off x="1795322" y="1409700"/>
                <a:ext cx="109678" cy="223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0" idx="5"/>
                <a:endCxn id="62" idx="1"/>
              </p:cNvCxnSpPr>
              <p:nvPr/>
            </p:nvCxnSpPr>
            <p:spPr>
              <a:xfrm>
                <a:off x="1338122" y="2023922"/>
                <a:ext cx="524156" cy="371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endCxn id="62" idx="6"/>
              </p:cNvCxnSpPr>
              <p:nvPr/>
            </p:nvCxnSpPr>
            <p:spPr>
              <a:xfrm flipH="1">
                <a:off x="2057400" y="1905000"/>
                <a:ext cx="114300" cy="571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57" idx="5"/>
                <a:endCxn id="62" idx="0"/>
              </p:cNvCxnSpPr>
              <p:nvPr/>
            </p:nvCxnSpPr>
            <p:spPr>
              <a:xfrm flipH="1">
                <a:off x="1943100" y="2176322"/>
                <a:ext cx="4622" cy="185878"/>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0481" y="2375120"/>
                <a:ext cx="1833111" cy="338302"/>
              </a:xfrm>
              <a:prstGeom prst="rect">
                <a:avLst/>
              </a:prstGeom>
              <a:noFill/>
            </p:spPr>
            <p:txBody>
              <a:bodyPr wrap="none" rtlCol="0">
                <a:spAutoFit/>
              </a:bodyPr>
              <a:lstStyle/>
              <a:p>
                <a:pPr>
                  <a:buNone/>
                </a:pPr>
                <a:r>
                  <a:rPr lang="en-US" i="1" dirty="0" smtClean="0"/>
                  <a:t>Social Networks</a:t>
                </a:r>
                <a:endParaRPr lang="el-GR" i="1" dirty="0"/>
              </a:p>
            </p:txBody>
          </p:sp>
        </p:grpSp>
        <p:sp>
          <p:nvSpPr>
            <p:cNvPr id="44" name="Rectangle 43"/>
            <p:cNvSpPr/>
            <p:nvPr/>
          </p:nvSpPr>
          <p:spPr>
            <a:xfrm>
              <a:off x="3683742" y="2563319"/>
              <a:ext cx="1734068" cy="778595"/>
            </a:xfrm>
            <a:prstGeom prst="rect">
              <a:avLst/>
            </a:prstGeom>
          </p:spPr>
          <p:txBody>
            <a:bodyPr wrap="none">
              <a:spAutoFit/>
            </a:bodyPr>
            <a:lstStyle/>
            <a:p>
              <a:pPr algn="ctr">
                <a:buNone/>
              </a:pPr>
              <a:r>
                <a:rPr lang="en-US" b="1" dirty="0" smtClean="0"/>
                <a:t>The BIGGER </a:t>
              </a:r>
            </a:p>
            <a:p>
              <a:pPr algn="ctr">
                <a:lnSpc>
                  <a:spcPct val="100000"/>
                </a:lnSpc>
                <a:spcBef>
                  <a:spcPts val="0"/>
                </a:spcBef>
                <a:buNone/>
              </a:pPr>
              <a:r>
                <a:rPr lang="en-US" b="1" dirty="0" smtClean="0"/>
                <a:t>Platform</a:t>
              </a:r>
              <a:endParaRPr lang="el-GR" b="1" dirty="0"/>
            </a:p>
          </p:txBody>
        </p:sp>
        <p:grpSp>
          <p:nvGrpSpPr>
            <p:cNvPr id="45" name="Group 44"/>
            <p:cNvGrpSpPr/>
            <p:nvPr/>
          </p:nvGrpSpPr>
          <p:grpSpPr>
            <a:xfrm>
              <a:off x="2561256" y="3628889"/>
              <a:ext cx="4468105" cy="762395"/>
              <a:chOff x="2561256" y="4275220"/>
              <a:chExt cx="4468105" cy="762395"/>
            </a:xfrm>
          </p:grpSpPr>
          <p:sp>
            <p:nvSpPr>
              <p:cNvPr id="52" name="Flowchart: Internal Storage 51"/>
              <p:cNvSpPr/>
              <p:nvPr/>
            </p:nvSpPr>
            <p:spPr>
              <a:xfrm>
                <a:off x="2736805" y="4275220"/>
                <a:ext cx="310678" cy="533400"/>
              </a:xfrm>
              <a:prstGeom prst="flowChartInternalStorag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3" name="Flowchart: Internal Storage 52"/>
              <p:cNvSpPr/>
              <p:nvPr/>
            </p:nvSpPr>
            <p:spPr>
              <a:xfrm>
                <a:off x="2943726" y="4427620"/>
                <a:ext cx="307739" cy="533400"/>
              </a:xfrm>
              <a:prstGeom prst="flowChartInternalStorag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4" name="Flowchart: Internal Storage 53"/>
              <p:cNvSpPr/>
              <p:nvPr/>
            </p:nvSpPr>
            <p:spPr>
              <a:xfrm>
                <a:off x="2561256" y="4330905"/>
                <a:ext cx="307739" cy="533400"/>
              </a:xfrm>
              <a:prstGeom prst="flowChartInternalStorag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5" name="TextBox 54"/>
              <p:cNvSpPr txBox="1"/>
              <p:nvPr/>
            </p:nvSpPr>
            <p:spPr>
              <a:xfrm>
                <a:off x="3167952" y="4310625"/>
                <a:ext cx="3861409" cy="726990"/>
              </a:xfrm>
              <a:prstGeom prst="rect">
                <a:avLst/>
              </a:prstGeom>
              <a:noFill/>
            </p:spPr>
            <p:txBody>
              <a:bodyPr wrap="none" rtlCol="0">
                <a:spAutoFit/>
              </a:bodyPr>
              <a:lstStyle/>
              <a:p>
                <a:pPr>
                  <a:buNone/>
                </a:pPr>
                <a:r>
                  <a:rPr lang="en-US" i="1" dirty="0" smtClean="0"/>
                  <a:t>Mobile Applications / Sensors</a:t>
                </a:r>
              </a:p>
              <a:p>
                <a:pPr>
                  <a:buNone/>
                </a:pPr>
                <a:r>
                  <a:rPr lang="en-US" i="1" dirty="0" smtClean="0"/>
                  <a:t>(Health, Lifestyle, Environment, …)</a:t>
                </a:r>
                <a:endParaRPr lang="el-GR" i="1" dirty="0"/>
              </a:p>
            </p:txBody>
          </p:sp>
        </p:grpSp>
        <p:grpSp>
          <p:nvGrpSpPr>
            <p:cNvPr id="46" name="Group 45"/>
            <p:cNvGrpSpPr/>
            <p:nvPr/>
          </p:nvGrpSpPr>
          <p:grpSpPr>
            <a:xfrm>
              <a:off x="3197167" y="1110926"/>
              <a:ext cx="2213033" cy="1104900"/>
              <a:chOff x="2980274" y="609600"/>
              <a:chExt cx="2213033" cy="1104900"/>
            </a:xfrm>
          </p:grpSpPr>
          <p:sp>
            <p:nvSpPr>
              <p:cNvPr id="47" name="Flowchart: Magnetic Disk 46"/>
              <p:cNvSpPr/>
              <p:nvPr/>
            </p:nvSpPr>
            <p:spPr>
              <a:xfrm>
                <a:off x="4406124" y="786142"/>
                <a:ext cx="190500" cy="61753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8" name="TextBox 47"/>
              <p:cNvSpPr txBox="1"/>
              <p:nvPr/>
            </p:nvSpPr>
            <p:spPr>
              <a:xfrm>
                <a:off x="2980274" y="609600"/>
                <a:ext cx="1493582" cy="726989"/>
              </a:xfrm>
              <a:prstGeom prst="rect">
                <a:avLst/>
              </a:prstGeom>
              <a:noFill/>
            </p:spPr>
            <p:txBody>
              <a:bodyPr wrap="none" rtlCol="0">
                <a:spAutoFit/>
              </a:bodyPr>
              <a:lstStyle/>
              <a:p>
                <a:pPr algn="ctr">
                  <a:buNone/>
                </a:pPr>
                <a:r>
                  <a:rPr lang="en-US" i="1" dirty="0" smtClean="0"/>
                  <a:t>Healthcare </a:t>
                </a:r>
              </a:p>
              <a:p>
                <a:pPr algn="ctr">
                  <a:buNone/>
                </a:pPr>
                <a:r>
                  <a:rPr lang="en-US" i="1" dirty="0" smtClean="0"/>
                  <a:t>Patient Data</a:t>
                </a:r>
                <a:endParaRPr lang="el-GR" i="1" dirty="0"/>
              </a:p>
            </p:txBody>
          </p:sp>
          <p:sp>
            <p:nvSpPr>
              <p:cNvPr id="50" name="Flowchart: Magnetic Disk 49"/>
              <p:cNvSpPr/>
              <p:nvPr/>
            </p:nvSpPr>
            <p:spPr>
              <a:xfrm>
                <a:off x="4698629" y="638400"/>
                <a:ext cx="190500" cy="617532"/>
              </a:xfrm>
              <a:prstGeom prst="flowChartMagneticDisk">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1" name="Flowchart: Multidocument 50"/>
              <p:cNvSpPr/>
              <p:nvPr/>
            </p:nvSpPr>
            <p:spPr>
              <a:xfrm>
                <a:off x="4856282" y="1237316"/>
                <a:ext cx="337025" cy="477184"/>
              </a:xfrm>
              <a:prstGeom prst="flowChartMultidocumen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9" name="Flowchart: Magnetic Disk 48"/>
              <p:cNvSpPr/>
              <p:nvPr/>
            </p:nvSpPr>
            <p:spPr>
              <a:xfrm>
                <a:off x="4558524" y="1014742"/>
                <a:ext cx="190500" cy="617532"/>
              </a:xfrm>
              <a:prstGeom prst="flowChartMagneticDisk">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Tree>
    <p:extLst>
      <p:ext uri="{BB962C8B-B14F-4D97-AF65-F5344CB8AC3E}">
        <p14:creationId xmlns:p14="http://schemas.microsoft.com/office/powerpoint/2010/main" val="36303891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loud 87"/>
          <p:cNvSpPr/>
          <p:nvPr/>
        </p:nvSpPr>
        <p:spPr>
          <a:xfrm>
            <a:off x="47417" y="2363076"/>
            <a:ext cx="9096583" cy="4494924"/>
          </a:xfrm>
          <a:prstGeom prst="clou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itle 1"/>
          <p:cNvSpPr>
            <a:spLocks noGrp="1"/>
          </p:cNvSpPr>
          <p:nvPr>
            <p:ph type="title"/>
          </p:nvPr>
        </p:nvSpPr>
        <p:spPr/>
        <p:txBody>
          <a:bodyPr/>
          <a:lstStyle/>
          <a:p>
            <a:r>
              <a:rPr lang="en-US" dirty="0"/>
              <a:t>The BIGGER platform</a:t>
            </a:r>
            <a:endParaRPr lang="el-GR" dirty="0"/>
          </a:p>
        </p:txBody>
      </p:sp>
      <p:sp>
        <p:nvSpPr>
          <p:cNvPr id="4" name="Rectangle 3"/>
          <p:cNvSpPr/>
          <p:nvPr/>
        </p:nvSpPr>
        <p:spPr>
          <a:xfrm>
            <a:off x="2147294" y="1623325"/>
            <a:ext cx="5075434" cy="913738"/>
          </a:xfrm>
          <a:prstGeom prst="rect">
            <a:avLst/>
          </a:prstGeom>
          <a:solidFill>
            <a:srgbClr val="B768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dirty="0"/>
          </a:p>
        </p:txBody>
      </p:sp>
      <p:grpSp>
        <p:nvGrpSpPr>
          <p:cNvPr id="10" name="Group 9"/>
          <p:cNvGrpSpPr/>
          <p:nvPr/>
        </p:nvGrpSpPr>
        <p:grpSpPr>
          <a:xfrm>
            <a:off x="3174472" y="1982931"/>
            <a:ext cx="3019165" cy="380144"/>
            <a:chOff x="2845704" y="3184989"/>
            <a:chExt cx="3019165" cy="380144"/>
          </a:xfrm>
        </p:grpSpPr>
        <p:sp>
          <p:nvSpPr>
            <p:cNvPr id="8" name="Rectangle 7"/>
            <p:cNvSpPr/>
            <p:nvPr/>
          </p:nvSpPr>
          <p:spPr>
            <a:xfrm>
              <a:off x="2845704" y="3184989"/>
              <a:ext cx="3019165" cy="380144"/>
            </a:xfrm>
            <a:prstGeom prst="rect">
              <a:avLst/>
            </a:prstGeom>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9" name="TextBox 8"/>
            <p:cNvSpPr txBox="1"/>
            <p:nvPr/>
          </p:nvSpPr>
          <p:spPr>
            <a:xfrm>
              <a:off x="2948686" y="3236357"/>
              <a:ext cx="2574744" cy="264688"/>
            </a:xfrm>
            <a:prstGeom prst="rect">
              <a:avLst/>
            </a:prstGeom>
            <a:noFill/>
          </p:spPr>
          <p:txBody>
            <a:bodyPr wrap="none" rtlCol="0">
              <a:spAutoFit/>
            </a:bodyPr>
            <a:lstStyle/>
            <a:p>
              <a:pPr>
                <a:buNone/>
              </a:pPr>
              <a:r>
                <a:rPr lang="en-US" sz="1400" dirty="0" smtClean="0"/>
                <a:t>Policy Specification Language</a:t>
              </a:r>
              <a:endParaRPr lang="el-GR" sz="1400" dirty="0"/>
            </a:p>
          </p:txBody>
        </p:sp>
      </p:grpSp>
      <p:sp>
        <p:nvSpPr>
          <p:cNvPr id="11" name="Rectangle 10"/>
          <p:cNvSpPr/>
          <p:nvPr/>
        </p:nvSpPr>
        <p:spPr>
          <a:xfrm>
            <a:off x="2351069" y="1395582"/>
            <a:ext cx="1265429" cy="48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400" dirty="0">
                <a:solidFill>
                  <a:schemeClr val="bg1"/>
                </a:solidFill>
              </a:rPr>
              <a:t>Policy Formulation</a:t>
            </a:r>
            <a:endParaRPr lang="el-GR" sz="1400" dirty="0">
              <a:solidFill>
                <a:schemeClr val="bg1"/>
              </a:solidFill>
            </a:endParaRPr>
          </a:p>
        </p:txBody>
      </p:sp>
      <p:grpSp>
        <p:nvGrpSpPr>
          <p:cNvPr id="18" name="Group 17"/>
          <p:cNvGrpSpPr/>
          <p:nvPr/>
        </p:nvGrpSpPr>
        <p:grpSpPr>
          <a:xfrm>
            <a:off x="4047540" y="1409205"/>
            <a:ext cx="1264195" cy="482886"/>
            <a:chOff x="3420826" y="2179755"/>
            <a:chExt cx="1264195" cy="482886"/>
          </a:xfrm>
        </p:grpSpPr>
        <p:sp>
          <p:nvSpPr>
            <p:cNvPr id="12" name="Rectangle 11"/>
            <p:cNvSpPr/>
            <p:nvPr/>
          </p:nvSpPr>
          <p:spPr>
            <a:xfrm>
              <a:off x="3420826" y="2179755"/>
              <a:ext cx="1264195" cy="48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14" name="TextBox 13"/>
            <p:cNvSpPr txBox="1"/>
            <p:nvPr/>
          </p:nvSpPr>
          <p:spPr>
            <a:xfrm>
              <a:off x="3420826" y="2179755"/>
              <a:ext cx="1264195" cy="437043"/>
            </a:xfrm>
            <a:prstGeom prst="rect">
              <a:avLst/>
            </a:prstGeom>
            <a:noFill/>
          </p:spPr>
          <p:txBody>
            <a:bodyPr wrap="square" rtlCol="0">
              <a:spAutoFit/>
            </a:bodyPr>
            <a:lstStyle/>
            <a:p>
              <a:pPr algn="ctr">
                <a:buNone/>
              </a:pPr>
              <a:r>
                <a:rPr lang="en-US" sz="1400" dirty="0" smtClean="0"/>
                <a:t>Policy Review</a:t>
              </a:r>
              <a:endParaRPr lang="el-GR" sz="1400" dirty="0"/>
            </a:p>
          </p:txBody>
        </p:sp>
      </p:grpSp>
      <p:grpSp>
        <p:nvGrpSpPr>
          <p:cNvPr id="17" name="Group 16"/>
          <p:cNvGrpSpPr/>
          <p:nvPr/>
        </p:nvGrpSpPr>
        <p:grpSpPr>
          <a:xfrm>
            <a:off x="5710711" y="1409205"/>
            <a:ext cx="1295017" cy="482886"/>
            <a:chOff x="4837421" y="2179755"/>
            <a:chExt cx="1295017" cy="482886"/>
          </a:xfrm>
        </p:grpSpPr>
        <p:sp>
          <p:nvSpPr>
            <p:cNvPr id="15" name="Rectangle 14"/>
            <p:cNvSpPr/>
            <p:nvPr/>
          </p:nvSpPr>
          <p:spPr>
            <a:xfrm>
              <a:off x="4837421" y="2179755"/>
              <a:ext cx="1264195" cy="48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16" name="TextBox 15"/>
            <p:cNvSpPr txBox="1"/>
            <p:nvPr/>
          </p:nvSpPr>
          <p:spPr>
            <a:xfrm>
              <a:off x="4868243" y="2179755"/>
              <a:ext cx="1264195" cy="437043"/>
            </a:xfrm>
            <a:prstGeom prst="rect">
              <a:avLst/>
            </a:prstGeom>
            <a:noFill/>
          </p:spPr>
          <p:txBody>
            <a:bodyPr wrap="square" rtlCol="0">
              <a:spAutoFit/>
            </a:bodyPr>
            <a:lstStyle/>
            <a:p>
              <a:pPr algn="ctr">
                <a:buNone/>
              </a:pPr>
              <a:r>
                <a:rPr lang="en-US" sz="1400" dirty="0" smtClean="0"/>
                <a:t>Policy Modification</a:t>
              </a:r>
              <a:endParaRPr lang="el-GR" sz="1400" dirty="0"/>
            </a:p>
          </p:txBody>
        </p:sp>
      </p:grpSp>
      <p:grpSp>
        <p:nvGrpSpPr>
          <p:cNvPr id="19" name="Group 18"/>
          <p:cNvGrpSpPr/>
          <p:nvPr/>
        </p:nvGrpSpPr>
        <p:grpSpPr>
          <a:xfrm>
            <a:off x="928012" y="1982931"/>
            <a:ext cx="1756296" cy="482886"/>
            <a:chOff x="4837421" y="2179755"/>
            <a:chExt cx="1295017" cy="482886"/>
          </a:xfrm>
        </p:grpSpPr>
        <p:sp>
          <p:nvSpPr>
            <p:cNvPr id="20" name="Rectangle 19"/>
            <p:cNvSpPr/>
            <p:nvPr/>
          </p:nvSpPr>
          <p:spPr>
            <a:xfrm>
              <a:off x="4837421" y="2179755"/>
              <a:ext cx="1264195" cy="48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21" name="TextBox 20"/>
            <p:cNvSpPr txBox="1"/>
            <p:nvPr/>
          </p:nvSpPr>
          <p:spPr>
            <a:xfrm>
              <a:off x="4868243" y="2272221"/>
              <a:ext cx="1264195" cy="264688"/>
            </a:xfrm>
            <a:prstGeom prst="rect">
              <a:avLst/>
            </a:prstGeom>
            <a:noFill/>
          </p:spPr>
          <p:txBody>
            <a:bodyPr wrap="square" rtlCol="0">
              <a:spAutoFit/>
            </a:bodyPr>
            <a:lstStyle/>
            <a:p>
              <a:pPr algn="ctr">
                <a:buNone/>
              </a:pPr>
              <a:r>
                <a:rPr lang="en-US" sz="1400" dirty="0" smtClean="0"/>
                <a:t>Policy Verification</a:t>
              </a:r>
              <a:endParaRPr lang="el-GR" sz="1400" dirty="0"/>
            </a:p>
          </p:txBody>
        </p:sp>
      </p:grpSp>
      <p:grpSp>
        <p:nvGrpSpPr>
          <p:cNvPr id="22" name="Group 21"/>
          <p:cNvGrpSpPr/>
          <p:nvPr/>
        </p:nvGrpSpPr>
        <p:grpSpPr>
          <a:xfrm>
            <a:off x="6664350" y="1982274"/>
            <a:ext cx="1687758" cy="482886"/>
            <a:chOff x="4837421" y="2179755"/>
            <a:chExt cx="1295017" cy="482886"/>
          </a:xfrm>
        </p:grpSpPr>
        <p:sp>
          <p:nvSpPr>
            <p:cNvPr id="23" name="Rectangle 22"/>
            <p:cNvSpPr/>
            <p:nvPr/>
          </p:nvSpPr>
          <p:spPr>
            <a:xfrm>
              <a:off x="4837421" y="2179755"/>
              <a:ext cx="1264195" cy="482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24" name="TextBox 23"/>
            <p:cNvSpPr txBox="1"/>
            <p:nvPr/>
          </p:nvSpPr>
          <p:spPr>
            <a:xfrm>
              <a:off x="4868243" y="2179755"/>
              <a:ext cx="1264195" cy="437043"/>
            </a:xfrm>
            <a:prstGeom prst="rect">
              <a:avLst/>
            </a:prstGeom>
            <a:noFill/>
          </p:spPr>
          <p:txBody>
            <a:bodyPr wrap="square" rtlCol="0">
              <a:spAutoFit/>
            </a:bodyPr>
            <a:lstStyle/>
            <a:p>
              <a:pPr algn="ctr">
                <a:buNone/>
              </a:pPr>
              <a:r>
                <a:rPr lang="en-US" sz="1400" dirty="0" smtClean="0"/>
                <a:t>Policy Communication</a:t>
              </a:r>
              <a:endParaRPr lang="el-GR" sz="1400" dirty="0"/>
            </a:p>
          </p:txBody>
        </p:sp>
      </p:grpSp>
      <p:grpSp>
        <p:nvGrpSpPr>
          <p:cNvPr id="29" name="Group 28"/>
          <p:cNvGrpSpPr/>
          <p:nvPr/>
        </p:nvGrpSpPr>
        <p:grpSpPr>
          <a:xfrm>
            <a:off x="6952928" y="4438423"/>
            <a:ext cx="2294218" cy="1145616"/>
            <a:chOff x="6122023" y="2000577"/>
            <a:chExt cx="2699956" cy="2112043"/>
          </a:xfrm>
        </p:grpSpPr>
        <p:sp>
          <p:nvSpPr>
            <p:cNvPr id="58" name="Flowchart: Magnetic Disk 57"/>
            <p:cNvSpPr/>
            <p:nvPr/>
          </p:nvSpPr>
          <p:spPr>
            <a:xfrm>
              <a:off x="6458655" y="2893421"/>
              <a:ext cx="381000" cy="838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9" name="TextBox 58"/>
            <p:cNvSpPr txBox="1"/>
            <p:nvPr/>
          </p:nvSpPr>
          <p:spPr>
            <a:xfrm>
              <a:off x="6122023" y="2000577"/>
              <a:ext cx="2699956" cy="805727"/>
            </a:xfrm>
            <a:prstGeom prst="rect">
              <a:avLst/>
            </a:prstGeom>
            <a:noFill/>
          </p:spPr>
          <p:txBody>
            <a:bodyPr wrap="none" rtlCol="0">
              <a:spAutoFit/>
            </a:bodyPr>
            <a:lstStyle/>
            <a:p>
              <a:pPr>
                <a:spcBef>
                  <a:spcPts val="0"/>
                </a:spcBef>
                <a:buNone/>
              </a:pPr>
              <a:r>
                <a:rPr lang="en-US" sz="1400" i="1" dirty="0" smtClean="0"/>
                <a:t>Knowledge Bases</a:t>
              </a:r>
            </a:p>
            <a:p>
              <a:pPr>
                <a:spcBef>
                  <a:spcPts val="0"/>
                </a:spcBef>
                <a:buNone/>
              </a:pPr>
              <a:r>
                <a:rPr lang="en-US" sz="1400" i="1" dirty="0" smtClean="0"/>
                <a:t>(incl. diseases, genetics,..)</a:t>
              </a:r>
              <a:endParaRPr lang="el-GR" sz="1400" i="1" dirty="0"/>
            </a:p>
          </p:txBody>
        </p:sp>
        <p:sp>
          <p:nvSpPr>
            <p:cNvPr id="60" name="Flowchart: Magnetic Disk 59"/>
            <p:cNvSpPr/>
            <p:nvPr/>
          </p:nvSpPr>
          <p:spPr>
            <a:xfrm>
              <a:off x="6611055" y="3122020"/>
              <a:ext cx="381000" cy="838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1" name="Flowchart: Magnetic Disk 60"/>
            <p:cNvSpPr/>
            <p:nvPr/>
          </p:nvSpPr>
          <p:spPr>
            <a:xfrm>
              <a:off x="6306255" y="3274420"/>
              <a:ext cx="381000" cy="838200"/>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2" name="Flowchart: Multidocument 61"/>
            <p:cNvSpPr/>
            <p:nvPr/>
          </p:nvSpPr>
          <p:spPr>
            <a:xfrm>
              <a:off x="7088783" y="3025571"/>
              <a:ext cx="674051" cy="647700"/>
            </a:xfrm>
            <a:prstGeom prst="flowChartMultidocumen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0" name="Group 29"/>
          <p:cNvGrpSpPr/>
          <p:nvPr/>
        </p:nvGrpSpPr>
        <p:grpSpPr>
          <a:xfrm>
            <a:off x="400691" y="5111639"/>
            <a:ext cx="1704009" cy="850350"/>
            <a:chOff x="-50481" y="1295400"/>
            <a:chExt cx="2336481" cy="1567696"/>
          </a:xfrm>
        </p:grpSpPr>
        <p:sp>
          <p:nvSpPr>
            <p:cNvPr id="43" name="Oval 42"/>
            <p:cNvSpPr/>
            <p:nvPr/>
          </p:nvSpPr>
          <p:spPr>
            <a:xfrm>
              <a:off x="1600200" y="1600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4" name="Oval 43"/>
            <p:cNvSpPr/>
            <p:nvPr/>
          </p:nvSpPr>
          <p:spPr>
            <a:xfrm>
              <a:off x="1752600" y="1981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Oval 44"/>
            <p:cNvSpPr/>
            <p:nvPr/>
          </p:nvSpPr>
          <p:spPr>
            <a:xfrm>
              <a:off x="2057400" y="1676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6" name="Oval 45"/>
            <p:cNvSpPr/>
            <p:nvPr/>
          </p:nvSpPr>
          <p:spPr>
            <a:xfrm>
              <a:off x="1905000" y="1295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7" name="Oval 46"/>
            <p:cNvSpPr/>
            <p:nvPr/>
          </p:nvSpPr>
          <p:spPr>
            <a:xfrm>
              <a:off x="1143000" y="1828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8" name="Oval 47"/>
            <p:cNvSpPr/>
            <p:nvPr/>
          </p:nvSpPr>
          <p:spPr>
            <a:xfrm>
              <a:off x="1371600" y="2209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9" name="Oval 48"/>
            <p:cNvSpPr/>
            <p:nvPr/>
          </p:nvSpPr>
          <p:spPr>
            <a:xfrm>
              <a:off x="1828800" y="2362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0" name="Straight Connector 49"/>
            <p:cNvCxnSpPr>
              <a:stCxn id="47" idx="5"/>
              <a:endCxn id="48" idx="1"/>
            </p:cNvCxnSpPr>
            <p:nvPr/>
          </p:nvCxnSpPr>
          <p:spPr>
            <a:xfrm>
              <a:off x="1338122" y="2023922"/>
              <a:ext cx="66956" cy="2193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43" idx="2"/>
            </p:cNvCxnSpPr>
            <p:nvPr/>
          </p:nvCxnSpPr>
          <p:spPr>
            <a:xfrm flipV="1">
              <a:off x="1371600" y="1714500"/>
              <a:ext cx="2286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3" idx="4"/>
              <a:endCxn id="44" idx="0"/>
            </p:cNvCxnSpPr>
            <p:nvPr/>
          </p:nvCxnSpPr>
          <p:spPr>
            <a:xfrm>
              <a:off x="1714500" y="1828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3" idx="7"/>
              <a:endCxn id="46" idx="2"/>
            </p:cNvCxnSpPr>
            <p:nvPr/>
          </p:nvCxnSpPr>
          <p:spPr>
            <a:xfrm flipV="1">
              <a:off x="1795322" y="1409700"/>
              <a:ext cx="109678" cy="223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7" idx="5"/>
              <a:endCxn id="49" idx="1"/>
            </p:cNvCxnSpPr>
            <p:nvPr/>
          </p:nvCxnSpPr>
          <p:spPr>
            <a:xfrm>
              <a:off x="1338122" y="2023922"/>
              <a:ext cx="524156" cy="371756"/>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a:endCxn id="49" idx="6"/>
            </p:cNvCxnSpPr>
            <p:nvPr/>
          </p:nvCxnSpPr>
          <p:spPr>
            <a:xfrm flipH="1">
              <a:off x="2057400" y="1905000"/>
              <a:ext cx="114300" cy="571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4" idx="5"/>
              <a:endCxn id="49" idx="0"/>
            </p:cNvCxnSpPr>
            <p:nvPr/>
          </p:nvCxnSpPr>
          <p:spPr>
            <a:xfrm flipH="1">
              <a:off x="1943100" y="2176322"/>
              <a:ext cx="4622" cy="18587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0481" y="2375120"/>
              <a:ext cx="1730295" cy="487976"/>
            </a:xfrm>
            <a:prstGeom prst="rect">
              <a:avLst/>
            </a:prstGeom>
            <a:noFill/>
          </p:spPr>
          <p:txBody>
            <a:bodyPr wrap="none" rtlCol="0">
              <a:spAutoFit/>
            </a:bodyPr>
            <a:lstStyle/>
            <a:p>
              <a:pPr>
                <a:buNone/>
              </a:pPr>
              <a:r>
                <a:rPr lang="en-US" sz="1400" i="1" dirty="0" smtClean="0"/>
                <a:t>Social Networks</a:t>
              </a:r>
              <a:endParaRPr lang="el-GR" sz="1400" i="1" dirty="0"/>
            </a:p>
          </p:txBody>
        </p:sp>
      </p:grpSp>
      <p:grpSp>
        <p:nvGrpSpPr>
          <p:cNvPr id="32" name="Group 31"/>
          <p:cNvGrpSpPr/>
          <p:nvPr/>
        </p:nvGrpSpPr>
        <p:grpSpPr>
          <a:xfrm>
            <a:off x="836499" y="3294474"/>
            <a:ext cx="1585807" cy="1150272"/>
            <a:chOff x="2458053" y="4275220"/>
            <a:chExt cx="2548243" cy="2120625"/>
          </a:xfrm>
        </p:grpSpPr>
        <p:sp>
          <p:nvSpPr>
            <p:cNvPr id="39" name="Flowchart: Internal Storage 38"/>
            <p:cNvSpPr/>
            <p:nvPr/>
          </p:nvSpPr>
          <p:spPr>
            <a:xfrm>
              <a:off x="2736805" y="4275220"/>
              <a:ext cx="310678" cy="533400"/>
            </a:xfrm>
            <a:prstGeom prst="flowChartInternalStorag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Flowchart: Internal Storage 39"/>
            <p:cNvSpPr/>
            <p:nvPr/>
          </p:nvSpPr>
          <p:spPr>
            <a:xfrm>
              <a:off x="2943726" y="4427620"/>
              <a:ext cx="307739" cy="533400"/>
            </a:xfrm>
            <a:prstGeom prst="flowChartInternalStorag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Flowchart: Internal Storage 40"/>
            <p:cNvSpPr/>
            <p:nvPr/>
          </p:nvSpPr>
          <p:spPr>
            <a:xfrm>
              <a:off x="2594275" y="4501375"/>
              <a:ext cx="307739" cy="533399"/>
            </a:xfrm>
            <a:prstGeom prst="flowChartInternalStorag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TextBox 41"/>
            <p:cNvSpPr txBox="1"/>
            <p:nvPr/>
          </p:nvSpPr>
          <p:spPr>
            <a:xfrm>
              <a:off x="2458053" y="4954618"/>
              <a:ext cx="2548243" cy="1441227"/>
            </a:xfrm>
            <a:prstGeom prst="rect">
              <a:avLst/>
            </a:prstGeom>
            <a:noFill/>
          </p:spPr>
          <p:txBody>
            <a:bodyPr wrap="square" rtlCol="0">
              <a:spAutoFit/>
            </a:bodyPr>
            <a:lstStyle/>
            <a:p>
              <a:pPr>
                <a:spcBef>
                  <a:spcPts val="0"/>
                </a:spcBef>
                <a:buNone/>
              </a:pPr>
              <a:r>
                <a:rPr lang="en-US" sz="1400" i="1" dirty="0" smtClean="0"/>
                <a:t>Mobile Apps</a:t>
              </a:r>
            </a:p>
            <a:p>
              <a:pPr>
                <a:spcBef>
                  <a:spcPts val="0"/>
                </a:spcBef>
                <a:buNone/>
              </a:pPr>
              <a:r>
                <a:rPr lang="en-US" sz="1400" i="1" dirty="0" smtClean="0"/>
                <a:t>Sensors</a:t>
              </a:r>
            </a:p>
            <a:p>
              <a:pPr>
                <a:spcBef>
                  <a:spcPts val="0"/>
                </a:spcBef>
                <a:buNone/>
              </a:pPr>
              <a:r>
                <a:rPr lang="en-US" sz="1400" i="1" dirty="0" smtClean="0"/>
                <a:t>(Health, Lifestyle, Environment, …)</a:t>
              </a:r>
              <a:endParaRPr lang="el-GR" sz="1400" i="1" dirty="0"/>
            </a:p>
          </p:txBody>
        </p:sp>
      </p:grpSp>
      <p:grpSp>
        <p:nvGrpSpPr>
          <p:cNvPr id="33" name="Group 32"/>
          <p:cNvGrpSpPr/>
          <p:nvPr/>
        </p:nvGrpSpPr>
        <p:grpSpPr>
          <a:xfrm>
            <a:off x="437926" y="4392836"/>
            <a:ext cx="1666774" cy="606353"/>
            <a:chOff x="3231761" y="638400"/>
            <a:chExt cx="1961546" cy="1117866"/>
          </a:xfrm>
        </p:grpSpPr>
        <p:sp>
          <p:nvSpPr>
            <p:cNvPr id="34" name="Flowchart: Magnetic Disk 33"/>
            <p:cNvSpPr/>
            <p:nvPr/>
          </p:nvSpPr>
          <p:spPr>
            <a:xfrm>
              <a:off x="4406124" y="786142"/>
              <a:ext cx="190500" cy="61753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TextBox 34"/>
            <p:cNvSpPr txBox="1"/>
            <p:nvPr/>
          </p:nvSpPr>
          <p:spPr>
            <a:xfrm>
              <a:off x="3231761" y="950538"/>
              <a:ext cx="1377519" cy="805728"/>
            </a:xfrm>
            <a:prstGeom prst="rect">
              <a:avLst/>
            </a:prstGeom>
            <a:noFill/>
          </p:spPr>
          <p:txBody>
            <a:bodyPr wrap="none" rtlCol="0">
              <a:spAutoFit/>
            </a:bodyPr>
            <a:lstStyle/>
            <a:p>
              <a:pPr algn="ctr">
                <a:spcBef>
                  <a:spcPts val="0"/>
                </a:spcBef>
                <a:buNone/>
              </a:pPr>
              <a:r>
                <a:rPr lang="en-US" sz="1400" i="1" dirty="0" smtClean="0"/>
                <a:t>Healthcare </a:t>
              </a:r>
            </a:p>
            <a:p>
              <a:pPr algn="ctr">
                <a:spcBef>
                  <a:spcPts val="0"/>
                </a:spcBef>
                <a:buNone/>
              </a:pPr>
              <a:r>
                <a:rPr lang="en-US" sz="1400" i="1" dirty="0" smtClean="0"/>
                <a:t>Patient Data</a:t>
              </a:r>
              <a:endParaRPr lang="el-GR" sz="1400" i="1" dirty="0"/>
            </a:p>
          </p:txBody>
        </p:sp>
        <p:sp>
          <p:nvSpPr>
            <p:cNvPr id="36" name="Flowchart: Magnetic Disk 35"/>
            <p:cNvSpPr/>
            <p:nvPr/>
          </p:nvSpPr>
          <p:spPr>
            <a:xfrm>
              <a:off x="4698629" y="638400"/>
              <a:ext cx="190500" cy="617532"/>
            </a:xfrm>
            <a:prstGeom prst="flowChartMagneticDisk">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Flowchart: Multidocument 36"/>
            <p:cNvSpPr/>
            <p:nvPr/>
          </p:nvSpPr>
          <p:spPr>
            <a:xfrm>
              <a:off x="4856282" y="1237316"/>
              <a:ext cx="337025" cy="477184"/>
            </a:xfrm>
            <a:prstGeom prst="flowChartMultidocumen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Flowchart: Magnetic Disk 37"/>
            <p:cNvSpPr/>
            <p:nvPr/>
          </p:nvSpPr>
          <p:spPr>
            <a:xfrm>
              <a:off x="4558524" y="1014742"/>
              <a:ext cx="190500" cy="617532"/>
            </a:xfrm>
            <a:prstGeom prst="flowChartMagneticDisk">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63" name="Rectangle 62"/>
          <p:cNvSpPr/>
          <p:nvPr/>
        </p:nvSpPr>
        <p:spPr>
          <a:xfrm>
            <a:off x="4513064" y="2537064"/>
            <a:ext cx="360939" cy="956150"/>
          </a:xfrm>
          <a:prstGeom prst="rect">
            <a:avLst/>
          </a:prstGeom>
          <a:solidFill>
            <a:srgbClr val="B768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4" name="Rectangle 63"/>
          <p:cNvSpPr/>
          <p:nvPr/>
        </p:nvSpPr>
        <p:spPr>
          <a:xfrm>
            <a:off x="2116472" y="3493212"/>
            <a:ext cx="4915387" cy="2774023"/>
          </a:xfrm>
          <a:prstGeom prst="rect">
            <a:avLst/>
          </a:prstGeom>
          <a:solidFill>
            <a:srgbClr val="B768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dirty="0"/>
          </a:p>
        </p:txBody>
      </p:sp>
      <p:grpSp>
        <p:nvGrpSpPr>
          <p:cNvPr id="68" name="Group 67"/>
          <p:cNvGrpSpPr/>
          <p:nvPr/>
        </p:nvGrpSpPr>
        <p:grpSpPr>
          <a:xfrm>
            <a:off x="2619096" y="3682396"/>
            <a:ext cx="1681015" cy="437543"/>
            <a:chOff x="4837420" y="2179755"/>
            <a:chExt cx="1279867" cy="362043"/>
          </a:xfrm>
        </p:grpSpPr>
        <p:sp>
          <p:nvSpPr>
            <p:cNvPr id="69" name="Rectangle 68"/>
            <p:cNvSpPr/>
            <p:nvPr/>
          </p:nvSpPr>
          <p:spPr>
            <a:xfrm>
              <a:off x="4837420" y="2179755"/>
              <a:ext cx="1264195" cy="362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70" name="TextBox 69"/>
            <p:cNvSpPr txBox="1"/>
            <p:nvPr/>
          </p:nvSpPr>
          <p:spPr>
            <a:xfrm>
              <a:off x="4853092" y="2253397"/>
              <a:ext cx="1264195" cy="219015"/>
            </a:xfrm>
            <a:prstGeom prst="rect">
              <a:avLst/>
            </a:prstGeom>
            <a:noFill/>
          </p:spPr>
          <p:txBody>
            <a:bodyPr wrap="square" rtlCol="0">
              <a:spAutoFit/>
            </a:bodyPr>
            <a:lstStyle/>
            <a:p>
              <a:pPr algn="ctr">
                <a:buNone/>
              </a:pPr>
              <a:r>
                <a:rPr lang="en-US" sz="1400" dirty="0" smtClean="0"/>
                <a:t>Prediction Engine</a:t>
              </a:r>
              <a:endParaRPr lang="el-GR" sz="1400" dirty="0"/>
            </a:p>
          </p:txBody>
        </p:sp>
      </p:grpSp>
      <p:grpSp>
        <p:nvGrpSpPr>
          <p:cNvPr id="71" name="Group 70"/>
          <p:cNvGrpSpPr/>
          <p:nvPr/>
        </p:nvGrpSpPr>
        <p:grpSpPr>
          <a:xfrm>
            <a:off x="5083283" y="3659381"/>
            <a:ext cx="1660431" cy="450286"/>
            <a:chOff x="5726548" y="1612224"/>
            <a:chExt cx="1264195" cy="372587"/>
          </a:xfrm>
        </p:grpSpPr>
        <p:sp>
          <p:nvSpPr>
            <p:cNvPr id="72" name="Rectangle 71"/>
            <p:cNvSpPr/>
            <p:nvPr/>
          </p:nvSpPr>
          <p:spPr>
            <a:xfrm>
              <a:off x="5726548" y="1612224"/>
              <a:ext cx="1264195" cy="372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73" name="TextBox 72"/>
            <p:cNvSpPr txBox="1"/>
            <p:nvPr/>
          </p:nvSpPr>
          <p:spPr>
            <a:xfrm>
              <a:off x="5809699" y="1619902"/>
              <a:ext cx="1118298" cy="361630"/>
            </a:xfrm>
            <a:prstGeom prst="rect">
              <a:avLst/>
            </a:prstGeom>
            <a:noFill/>
          </p:spPr>
          <p:txBody>
            <a:bodyPr wrap="square" rtlCol="0">
              <a:spAutoFit/>
            </a:bodyPr>
            <a:lstStyle/>
            <a:p>
              <a:pPr algn="ctr">
                <a:buNone/>
              </a:pPr>
              <a:r>
                <a:rPr lang="en-US" sz="1400" dirty="0" smtClean="0"/>
                <a:t>Knowledge Discovery</a:t>
              </a:r>
              <a:endParaRPr lang="el-GR" sz="1400" dirty="0"/>
            </a:p>
          </p:txBody>
        </p:sp>
      </p:grpSp>
      <p:grpSp>
        <p:nvGrpSpPr>
          <p:cNvPr id="3" name="Group 2"/>
          <p:cNvGrpSpPr/>
          <p:nvPr/>
        </p:nvGrpSpPr>
        <p:grpSpPr>
          <a:xfrm>
            <a:off x="2372862" y="4692236"/>
            <a:ext cx="4396858" cy="499209"/>
            <a:chOff x="2300944" y="5565526"/>
            <a:chExt cx="4396858" cy="499209"/>
          </a:xfrm>
        </p:grpSpPr>
        <p:grpSp>
          <p:nvGrpSpPr>
            <p:cNvPr id="65" name="Group 64"/>
            <p:cNvGrpSpPr/>
            <p:nvPr/>
          </p:nvGrpSpPr>
          <p:grpSpPr>
            <a:xfrm>
              <a:off x="2300944" y="5568197"/>
              <a:ext cx="1059305" cy="496533"/>
              <a:chOff x="4837421" y="2344098"/>
              <a:chExt cx="1285607" cy="410855"/>
            </a:xfrm>
          </p:grpSpPr>
          <p:sp>
            <p:nvSpPr>
              <p:cNvPr id="66" name="Rectangle 65"/>
              <p:cNvSpPr/>
              <p:nvPr/>
            </p:nvSpPr>
            <p:spPr>
              <a:xfrm>
                <a:off x="4837421" y="2344098"/>
                <a:ext cx="1264195" cy="410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67" name="TextBox 66"/>
              <p:cNvSpPr txBox="1"/>
              <p:nvPr/>
            </p:nvSpPr>
            <p:spPr>
              <a:xfrm>
                <a:off x="4858833" y="2373141"/>
                <a:ext cx="1264195" cy="361630"/>
              </a:xfrm>
              <a:prstGeom prst="rect">
                <a:avLst/>
              </a:prstGeom>
              <a:noFill/>
            </p:spPr>
            <p:txBody>
              <a:bodyPr wrap="square" rtlCol="0">
                <a:spAutoFit/>
              </a:bodyPr>
              <a:lstStyle/>
              <a:p>
                <a:pPr algn="ctr">
                  <a:buNone/>
                </a:pPr>
                <a:r>
                  <a:rPr lang="en-US" sz="1400" dirty="0" smtClean="0"/>
                  <a:t>Social Analytics</a:t>
                </a:r>
                <a:endParaRPr lang="el-GR" sz="1400" dirty="0"/>
              </a:p>
            </p:txBody>
          </p:sp>
        </p:grpSp>
        <p:grpSp>
          <p:nvGrpSpPr>
            <p:cNvPr id="74" name="Group 73"/>
            <p:cNvGrpSpPr/>
            <p:nvPr/>
          </p:nvGrpSpPr>
          <p:grpSpPr>
            <a:xfrm>
              <a:off x="3451124" y="5569663"/>
              <a:ext cx="1041085" cy="495070"/>
              <a:chOff x="4837421" y="2344104"/>
              <a:chExt cx="1295017" cy="409645"/>
            </a:xfrm>
          </p:grpSpPr>
          <p:sp>
            <p:nvSpPr>
              <p:cNvPr id="75" name="Rectangle 74"/>
              <p:cNvSpPr/>
              <p:nvPr/>
            </p:nvSpPr>
            <p:spPr>
              <a:xfrm>
                <a:off x="4837421" y="2344104"/>
                <a:ext cx="1264195" cy="409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76" name="TextBox 75"/>
              <p:cNvSpPr txBox="1"/>
              <p:nvPr/>
            </p:nvSpPr>
            <p:spPr>
              <a:xfrm>
                <a:off x="4868243" y="2373141"/>
                <a:ext cx="1264195" cy="361631"/>
              </a:xfrm>
              <a:prstGeom prst="rect">
                <a:avLst/>
              </a:prstGeom>
              <a:noFill/>
            </p:spPr>
            <p:txBody>
              <a:bodyPr wrap="square" rtlCol="0">
                <a:spAutoFit/>
              </a:bodyPr>
              <a:lstStyle/>
              <a:p>
                <a:pPr algn="ctr">
                  <a:buNone/>
                </a:pPr>
                <a:r>
                  <a:rPr lang="en-US" sz="1400" dirty="0" smtClean="0"/>
                  <a:t>Text Analytics</a:t>
                </a:r>
                <a:endParaRPr lang="el-GR" sz="1400" dirty="0"/>
              </a:p>
            </p:txBody>
          </p:sp>
        </p:grpSp>
        <p:grpSp>
          <p:nvGrpSpPr>
            <p:cNvPr id="77" name="Group 76"/>
            <p:cNvGrpSpPr/>
            <p:nvPr/>
          </p:nvGrpSpPr>
          <p:grpSpPr>
            <a:xfrm>
              <a:off x="4553921" y="5567591"/>
              <a:ext cx="1041085" cy="497138"/>
              <a:chOff x="4837421" y="2344101"/>
              <a:chExt cx="1295017" cy="411356"/>
            </a:xfrm>
          </p:grpSpPr>
          <p:sp>
            <p:nvSpPr>
              <p:cNvPr id="78" name="Rectangle 77"/>
              <p:cNvSpPr/>
              <p:nvPr/>
            </p:nvSpPr>
            <p:spPr>
              <a:xfrm>
                <a:off x="4837421" y="2344101"/>
                <a:ext cx="1264195" cy="411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79" name="TextBox 78"/>
              <p:cNvSpPr txBox="1"/>
              <p:nvPr/>
            </p:nvSpPr>
            <p:spPr>
              <a:xfrm>
                <a:off x="4868243" y="2373144"/>
                <a:ext cx="1264195" cy="361630"/>
              </a:xfrm>
              <a:prstGeom prst="rect">
                <a:avLst/>
              </a:prstGeom>
              <a:noFill/>
            </p:spPr>
            <p:txBody>
              <a:bodyPr wrap="square" rtlCol="0">
                <a:spAutoFit/>
              </a:bodyPr>
              <a:lstStyle/>
              <a:p>
                <a:pPr algn="ctr">
                  <a:buNone/>
                </a:pPr>
                <a:r>
                  <a:rPr lang="en-US" sz="1400" dirty="0" smtClean="0"/>
                  <a:t>Spatial Analytics</a:t>
                </a:r>
                <a:endParaRPr lang="el-GR" sz="1400" dirty="0"/>
              </a:p>
            </p:txBody>
          </p:sp>
        </p:grpSp>
        <p:grpSp>
          <p:nvGrpSpPr>
            <p:cNvPr id="80" name="Group 79"/>
            <p:cNvGrpSpPr/>
            <p:nvPr/>
          </p:nvGrpSpPr>
          <p:grpSpPr>
            <a:xfrm>
              <a:off x="5656717" y="5565526"/>
              <a:ext cx="1041085" cy="499209"/>
              <a:chOff x="4837421" y="2344099"/>
              <a:chExt cx="1295017" cy="413069"/>
            </a:xfrm>
          </p:grpSpPr>
          <p:sp>
            <p:nvSpPr>
              <p:cNvPr id="81" name="Rectangle 80"/>
              <p:cNvSpPr/>
              <p:nvPr/>
            </p:nvSpPr>
            <p:spPr>
              <a:xfrm>
                <a:off x="4837421" y="2344099"/>
                <a:ext cx="1264195" cy="41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82" name="TextBox 81"/>
              <p:cNvSpPr txBox="1"/>
              <p:nvPr/>
            </p:nvSpPr>
            <p:spPr>
              <a:xfrm>
                <a:off x="4868243" y="2373142"/>
                <a:ext cx="1264195" cy="361630"/>
              </a:xfrm>
              <a:prstGeom prst="rect">
                <a:avLst/>
              </a:prstGeom>
              <a:noFill/>
            </p:spPr>
            <p:txBody>
              <a:bodyPr wrap="square" rtlCol="0">
                <a:spAutoFit/>
              </a:bodyPr>
              <a:lstStyle/>
              <a:p>
                <a:pPr algn="ctr">
                  <a:buNone/>
                </a:pPr>
                <a:r>
                  <a:rPr lang="en-US" sz="1400" dirty="0" smtClean="0"/>
                  <a:t>Temporal Analytics</a:t>
                </a:r>
                <a:endParaRPr lang="el-GR" sz="1400" dirty="0"/>
              </a:p>
            </p:txBody>
          </p:sp>
        </p:grpSp>
      </p:grpSp>
      <p:sp>
        <p:nvSpPr>
          <p:cNvPr id="87" name="Rectangle 86"/>
          <p:cNvSpPr/>
          <p:nvPr/>
        </p:nvSpPr>
        <p:spPr>
          <a:xfrm>
            <a:off x="2786282" y="4177343"/>
            <a:ext cx="1660431" cy="470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400" dirty="0" smtClean="0">
                <a:solidFill>
                  <a:schemeClr val="bg1"/>
                </a:solidFill>
              </a:rPr>
              <a:t>Pattern Recognition</a:t>
            </a:r>
            <a:endParaRPr lang="el-GR" sz="1400" dirty="0">
              <a:solidFill>
                <a:schemeClr val="bg1"/>
              </a:solidFill>
            </a:endParaRPr>
          </a:p>
        </p:txBody>
      </p:sp>
      <p:grpSp>
        <p:nvGrpSpPr>
          <p:cNvPr id="84" name="Group 83"/>
          <p:cNvGrpSpPr/>
          <p:nvPr/>
        </p:nvGrpSpPr>
        <p:grpSpPr>
          <a:xfrm>
            <a:off x="2275779" y="5720597"/>
            <a:ext cx="1484561" cy="496533"/>
            <a:chOff x="4808956" y="2344098"/>
            <a:chExt cx="1801712" cy="410855"/>
          </a:xfrm>
        </p:grpSpPr>
        <p:sp>
          <p:nvSpPr>
            <p:cNvPr id="97" name="Rectangle 96"/>
            <p:cNvSpPr/>
            <p:nvPr/>
          </p:nvSpPr>
          <p:spPr>
            <a:xfrm>
              <a:off x="4837421" y="2344098"/>
              <a:ext cx="1710904" cy="410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98" name="TextBox 97"/>
            <p:cNvSpPr txBox="1"/>
            <p:nvPr/>
          </p:nvSpPr>
          <p:spPr>
            <a:xfrm>
              <a:off x="4808956" y="2373141"/>
              <a:ext cx="1801712" cy="361630"/>
            </a:xfrm>
            <a:prstGeom prst="rect">
              <a:avLst/>
            </a:prstGeom>
            <a:noFill/>
          </p:spPr>
          <p:txBody>
            <a:bodyPr wrap="square" rtlCol="0">
              <a:spAutoFit/>
            </a:bodyPr>
            <a:lstStyle/>
            <a:p>
              <a:pPr algn="ctr">
                <a:buNone/>
              </a:pPr>
              <a:r>
                <a:rPr lang="en-US" sz="1400" dirty="0" smtClean="0"/>
                <a:t>Data Quality Management</a:t>
              </a:r>
              <a:endParaRPr lang="el-GR" sz="1400" dirty="0"/>
            </a:p>
          </p:txBody>
        </p:sp>
      </p:grpSp>
      <p:grpSp>
        <p:nvGrpSpPr>
          <p:cNvPr id="89" name="Group 88"/>
          <p:cNvGrpSpPr/>
          <p:nvPr/>
        </p:nvGrpSpPr>
        <p:grpSpPr>
          <a:xfrm>
            <a:off x="3770143" y="5719991"/>
            <a:ext cx="1545756" cy="497138"/>
            <a:chOff x="4837421" y="2344101"/>
            <a:chExt cx="1295017" cy="411356"/>
          </a:xfrm>
        </p:grpSpPr>
        <p:sp>
          <p:nvSpPr>
            <p:cNvPr id="93" name="Rectangle 92"/>
            <p:cNvSpPr/>
            <p:nvPr/>
          </p:nvSpPr>
          <p:spPr>
            <a:xfrm>
              <a:off x="4837421" y="2344101"/>
              <a:ext cx="1264195" cy="411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4" name="TextBox 93"/>
            <p:cNvSpPr txBox="1"/>
            <p:nvPr/>
          </p:nvSpPr>
          <p:spPr>
            <a:xfrm>
              <a:off x="4868243" y="2373144"/>
              <a:ext cx="1264195" cy="361630"/>
            </a:xfrm>
            <a:prstGeom prst="rect">
              <a:avLst/>
            </a:prstGeom>
            <a:noFill/>
          </p:spPr>
          <p:txBody>
            <a:bodyPr wrap="square" rtlCol="0">
              <a:spAutoFit/>
            </a:bodyPr>
            <a:lstStyle/>
            <a:p>
              <a:pPr algn="ctr">
                <a:buNone/>
              </a:pPr>
              <a:r>
                <a:rPr lang="en-US" sz="1400" dirty="0" smtClean="0"/>
                <a:t>Data Lifecycle Management</a:t>
              </a:r>
              <a:endParaRPr lang="el-GR" sz="1400" dirty="0"/>
            </a:p>
          </p:txBody>
        </p:sp>
      </p:grpSp>
      <p:grpSp>
        <p:nvGrpSpPr>
          <p:cNvPr id="90" name="Group 89"/>
          <p:cNvGrpSpPr/>
          <p:nvPr/>
        </p:nvGrpSpPr>
        <p:grpSpPr>
          <a:xfrm>
            <a:off x="5344683" y="5717926"/>
            <a:ext cx="1508180" cy="499209"/>
            <a:chOff x="4837421" y="2344099"/>
            <a:chExt cx="1295017" cy="413069"/>
          </a:xfrm>
        </p:grpSpPr>
        <p:sp>
          <p:nvSpPr>
            <p:cNvPr id="91" name="Rectangle 90"/>
            <p:cNvSpPr/>
            <p:nvPr/>
          </p:nvSpPr>
          <p:spPr>
            <a:xfrm>
              <a:off x="4837421" y="2344099"/>
              <a:ext cx="1264195" cy="41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92" name="TextBox 91"/>
            <p:cNvSpPr txBox="1"/>
            <p:nvPr/>
          </p:nvSpPr>
          <p:spPr>
            <a:xfrm>
              <a:off x="4868243" y="2373142"/>
              <a:ext cx="1264195" cy="361630"/>
            </a:xfrm>
            <a:prstGeom prst="rect">
              <a:avLst/>
            </a:prstGeom>
            <a:noFill/>
          </p:spPr>
          <p:txBody>
            <a:bodyPr wrap="square" rtlCol="0">
              <a:spAutoFit/>
            </a:bodyPr>
            <a:lstStyle/>
            <a:p>
              <a:pPr algn="ctr">
                <a:buNone/>
              </a:pPr>
              <a:r>
                <a:rPr lang="en-US" sz="1400" dirty="0" smtClean="0"/>
                <a:t>Data Security &amp; Privacy</a:t>
              </a:r>
              <a:endParaRPr lang="el-GR" sz="1400" dirty="0"/>
            </a:p>
          </p:txBody>
        </p:sp>
      </p:grpSp>
      <p:sp>
        <p:nvSpPr>
          <p:cNvPr id="99" name="Rectangle 98"/>
          <p:cNvSpPr/>
          <p:nvPr/>
        </p:nvSpPr>
        <p:spPr>
          <a:xfrm>
            <a:off x="1565310" y="2726393"/>
            <a:ext cx="5835534" cy="692196"/>
          </a:xfrm>
          <a:prstGeom prst="rect">
            <a:avLst/>
          </a:prstGeom>
          <a:solidFill>
            <a:srgbClr val="B768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100" name="Group 99"/>
          <p:cNvGrpSpPr/>
          <p:nvPr/>
        </p:nvGrpSpPr>
        <p:grpSpPr>
          <a:xfrm>
            <a:off x="3815911" y="5247208"/>
            <a:ext cx="1508180" cy="467297"/>
            <a:chOff x="4837421" y="2344099"/>
            <a:chExt cx="1295017" cy="448588"/>
          </a:xfrm>
        </p:grpSpPr>
        <p:sp>
          <p:nvSpPr>
            <p:cNvPr id="101" name="Rectangle 100"/>
            <p:cNvSpPr/>
            <p:nvPr/>
          </p:nvSpPr>
          <p:spPr>
            <a:xfrm>
              <a:off x="4837421" y="2344099"/>
              <a:ext cx="1264195" cy="413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1400"/>
            </a:p>
          </p:txBody>
        </p:sp>
        <p:sp>
          <p:nvSpPr>
            <p:cNvPr id="102" name="TextBox 101"/>
            <p:cNvSpPr txBox="1"/>
            <p:nvPr/>
          </p:nvSpPr>
          <p:spPr>
            <a:xfrm>
              <a:off x="4868243" y="2373142"/>
              <a:ext cx="1264195" cy="419545"/>
            </a:xfrm>
            <a:prstGeom prst="rect">
              <a:avLst/>
            </a:prstGeom>
            <a:noFill/>
          </p:spPr>
          <p:txBody>
            <a:bodyPr wrap="square" rtlCol="0">
              <a:spAutoFit/>
            </a:bodyPr>
            <a:lstStyle/>
            <a:p>
              <a:pPr algn="ctr">
                <a:buNone/>
              </a:pPr>
              <a:r>
                <a:rPr lang="en-US" sz="1400" dirty="0" smtClean="0"/>
                <a:t>Data Confidence</a:t>
              </a:r>
              <a:endParaRPr lang="el-GR" sz="1400" dirty="0"/>
            </a:p>
          </p:txBody>
        </p:sp>
      </p:grpSp>
      <p:grpSp>
        <p:nvGrpSpPr>
          <p:cNvPr id="103" name="Group 102"/>
          <p:cNvGrpSpPr/>
          <p:nvPr/>
        </p:nvGrpSpPr>
        <p:grpSpPr>
          <a:xfrm>
            <a:off x="2929499" y="2786904"/>
            <a:ext cx="1468803" cy="621020"/>
            <a:chOff x="5919207" y="1612224"/>
            <a:chExt cx="1118298" cy="410260"/>
          </a:xfrm>
        </p:grpSpPr>
        <p:sp>
          <p:nvSpPr>
            <p:cNvPr id="104" name="Rectangle 103"/>
            <p:cNvSpPr/>
            <p:nvPr/>
          </p:nvSpPr>
          <p:spPr>
            <a:xfrm>
              <a:off x="5960529" y="1612224"/>
              <a:ext cx="1030214" cy="372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5" name="TextBox 104"/>
            <p:cNvSpPr txBox="1"/>
            <p:nvPr/>
          </p:nvSpPr>
          <p:spPr>
            <a:xfrm>
              <a:off x="5919207" y="1619902"/>
              <a:ext cx="1118298" cy="402582"/>
            </a:xfrm>
            <a:prstGeom prst="rect">
              <a:avLst/>
            </a:prstGeom>
            <a:noFill/>
          </p:spPr>
          <p:txBody>
            <a:bodyPr wrap="square" rtlCol="0">
              <a:spAutoFit/>
            </a:bodyPr>
            <a:lstStyle/>
            <a:p>
              <a:pPr algn="ctr">
                <a:spcBef>
                  <a:spcPts val="0"/>
                </a:spcBef>
                <a:buNone/>
              </a:pPr>
              <a:r>
                <a:rPr lang="en-US" sz="1400" dirty="0" smtClean="0"/>
                <a:t>Spatiotemporal</a:t>
              </a:r>
            </a:p>
            <a:p>
              <a:pPr algn="ctr">
                <a:spcBef>
                  <a:spcPts val="0"/>
                </a:spcBef>
                <a:buNone/>
              </a:pPr>
              <a:r>
                <a:rPr lang="en-US" sz="1400" dirty="0" smtClean="0"/>
                <a:t>Disease </a:t>
              </a:r>
              <a:r>
                <a:rPr lang="en-US" sz="1400" dirty="0" err="1" smtClean="0"/>
                <a:t>Dev</a:t>
              </a:r>
              <a:endParaRPr lang="en-US" sz="1400" dirty="0"/>
            </a:p>
            <a:p>
              <a:pPr algn="ctr">
                <a:spcBef>
                  <a:spcPts val="0"/>
                </a:spcBef>
                <a:buNone/>
              </a:pPr>
              <a:r>
                <a:rPr lang="en-US" sz="1400" dirty="0" smtClean="0"/>
                <a:t>Forecast</a:t>
              </a:r>
              <a:endParaRPr lang="el-GR" sz="1400" dirty="0"/>
            </a:p>
          </p:txBody>
        </p:sp>
      </p:grpSp>
      <p:sp>
        <p:nvSpPr>
          <p:cNvPr id="106" name="Flowchart: Magnetic Disk 105"/>
          <p:cNvSpPr/>
          <p:nvPr/>
        </p:nvSpPr>
        <p:spPr>
          <a:xfrm>
            <a:off x="7603669" y="3107151"/>
            <a:ext cx="323745" cy="454657"/>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7" name="TextBox 106"/>
          <p:cNvSpPr txBox="1"/>
          <p:nvPr/>
        </p:nvSpPr>
        <p:spPr>
          <a:xfrm>
            <a:off x="7057098" y="3627101"/>
            <a:ext cx="1906291" cy="437043"/>
          </a:xfrm>
          <a:prstGeom prst="rect">
            <a:avLst/>
          </a:prstGeom>
          <a:noFill/>
        </p:spPr>
        <p:txBody>
          <a:bodyPr wrap="none" rtlCol="0">
            <a:spAutoFit/>
          </a:bodyPr>
          <a:lstStyle/>
          <a:p>
            <a:pPr>
              <a:spcBef>
                <a:spcPts val="0"/>
              </a:spcBef>
              <a:buNone/>
            </a:pPr>
            <a:r>
              <a:rPr lang="en-US" sz="1400" i="1" dirty="0" smtClean="0"/>
              <a:t>Models (incl. disease,</a:t>
            </a:r>
          </a:p>
          <a:p>
            <a:pPr>
              <a:spcBef>
                <a:spcPts val="0"/>
              </a:spcBef>
              <a:buNone/>
            </a:pPr>
            <a:r>
              <a:rPr lang="en-US" sz="1400" i="1" dirty="0" smtClean="0"/>
              <a:t>community, </a:t>
            </a:r>
            <a:r>
              <a:rPr lang="en-US" sz="1400" i="1" dirty="0" err="1" smtClean="0"/>
              <a:t>etc</a:t>
            </a:r>
            <a:r>
              <a:rPr lang="en-US" sz="1400" i="1" dirty="0" smtClean="0"/>
              <a:t>)</a:t>
            </a:r>
          </a:p>
        </p:txBody>
      </p:sp>
      <p:sp>
        <p:nvSpPr>
          <p:cNvPr id="108" name="Flowchart: Multidocument 107"/>
          <p:cNvSpPr/>
          <p:nvPr/>
        </p:nvSpPr>
        <p:spPr>
          <a:xfrm>
            <a:off x="7911685" y="3232475"/>
            <a:ext cx="572757" cy="351326"/>
          </a:xfrm>
          <a:prstGeom prst="flowChartMultidocumen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09" name="Group 108"/>
          <p:cNvGrpSpPr/>
          <p:nvPr/>
        </p:nvGrpSpPr>
        <p:grpSpPr>
          <a:xfrm>
            <a:off x="4400787" y="2785192"/>
            <a:ext cx="1660431" cy="621021"/>
            <a:chOff x="5726548" y="1612224"/>
            <a:chExt cx="1264195" cy="410261"/>
          </a:xfrm>
        </p:grpSpPr>
        <p:sp>
          <p:nvSpPr>
            <p:cNvPr id="110" name="Rectangle 109"/>
            <p:cNvSpPr/>
            <p:nvPr/>
          </p:nvSpPr>
          <p:spPr>
            <a:xfrm>
              <a:off x="5726548" y="1612224"/>
              <a:ext cx="1264195" cy="372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1" name="TextBox 110"/>
            <p:cNvSpPr txBox="1"/>
            <p:nvPr/>
          </p:nvSpPr>
          <p:spPr>
            <a:xfrm>
              <a:off x="5809699" y="1619902"/>
              <a:ext cx="1118298" cy="402583"/>
            </a:xfrm>
            <a:prstGeom prst="rect">
              <a:avLst/>
            </a:prstGeom>
            <a:noFill/>
          </p:spPr>
          <p:txBody>
            <a:bodyPr wrap="square" rtlCol="0">
              <a:spAutoFit/>
            </a:bodyPr>
            <a:lstStyle/>
            <a:p>
              <a:pPr algn="ctr">
                <a:buNone/>
              </a:pPr>
              <a:r>
                <a:rPr lang="en-US" sz="1400" dirty="0" smtClean="0"/>
                <a:t>Public Health Risk Assessment</a:t>
              </a:r>
              <a:endParaRPr lang="el-GR" sz="1400" dirty="0"/>
            </a:p>
          </p:txBody>
        </p:sp>
      </p:grpSp>
      <p:grpSp>
        <p:nvGrpSpPr>
          <p:cNvPr id="112" name="Group 111"/>
          <p:cNvGrpSpPr/>
          <p:nvPr/>
        </p:nvGrpSpPr>
        <p:grpSpPr>
          <a:xfrm>
            <a:off x="6145657" y="2783482"/>
            <a:ext cx="1207957" cy="563993"/>
            <a:chOff x="5726548" y="1612224"/>
            <a:chExt cx="1264195" cy="372587"/>
          </a:xfrm>
        </p:grpSpPr>
        <p:sp>
          <p:nvSpPr>
            <p:cNvPr id="113" name="Rectangle 112"/>
            <p:cNvSpPr/>
            <p:nvPr/>
          </p:nvSpPr>
          <p:spPr>
            <a:xfrm>
              <a:off x="5726548" y="1612224"/>
              <a:ext cx="1264195" cy="372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4" name="TextBox 113"/>
            <p:cNvSpPr txBox="1"/>
            <p:nvPr/>
          </p:nvSpPr>
          <p:spPr>
            <a:xfrm>
              <a:off x="5809699" y="1619902"/>
              <a:ext cx="1118298" cy="288721"/>
            </a:xfrm>
            <a:prstGeom prst="rect">
              <a:avLst/>
            </a:prstGeom>
            <a:noFill/>
          </p:spPr>
          <p:txBody>
            <a:bodyPr wrap="square" rtlCol="0">
              <a:spAutoFit/>
            </a:bodyPr>
            <a:lstStyle/>
            <a:p>
              <a:pPr algn="ctr">
                <a:buNone/>
              </a:pPr>
              <a:r>
                <a:rPr lang="en-US" sz="1400" dirty="0" smtClean="0"/>
                <a:t>Public Health Alerts</a:t>
              </a:r>
              <a:endParaRPr lang="el-GR" sz="1400" dirty="0"/>
            </a:p>
          </p:txBody>
        </p:sp>
      </p:grpSp>
      <p:sp>
        <p:nvSpPr>
          <p:cNvPr id="115" name="Rectangle 114"/>
          <p:cNvSpPr/>
          <p:nvPr/>
        </p:nvSpPr>
        <p:spPr>
          <a:xfrm>
            <a:off x="4572248" y="4185907"/>
            <a:ext cx="1660431" cy="4704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1400" dirty="0" smtClean="0">
                <a:solidFill>
                  <a:schemeClr val="bg1"/>
                </a:solidFill>
              </a:rPr>
              <a:t>Feature Extraction</a:t>
            </a:r>
            <a:endParaRPr lang="el-GR" sz="1400" dirty="0">
              <a:solidFill>
                <a:schemeClr val="bg1"/>
              </a:solidFill>
            </a:endParaRPr>
          </a:p>
        </p:txBody>
      </p:sp>
      <p:grpSp>
        <p:nvGrpSpPr>
          <p:cNvPr id="116" name="Group 115"/>
          <p:cNvGrpSpPr/>
          <p:nvPr/>
        </p:nvGrpSpPr>
        <p:grpSpPr>
          <a:xfrm>
            <a:off x="1604543" y="2784013"/>
            <a:ext cx="1289150" cy="563993"/>
            <a:chOff x="5726548" y="1598650"/>
            <a:chExt cx="1264195" cy="372587"/>
          </a:xfrm>
        </p:grpSpPr>
        <p:sp>
          <p:nvSpPr>
            <p:cNvPr id="117" name="Rectangle 116"/>
            <p:cNvSpPr/>
            <p:nvPr/>
          </p:nvSpPr>
          <p:spPr>
            <a:xfrm>
              <a:off x="5726548" y="1598650"/>
              <a:ext cx="1264195" cy="372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8" name="TextBox 117"/>
            <p:cNvSpPr txBox="1"/>
            <p:nvPr/>
          </p:nvSpPr>
          <p:spPr>
            <a:xfrm>
              <a:off x="5809699" y="1619902"/>
              <a:ext cx="1118298" cy="288721"/>
            </a:xfrm>
            <a:prstGeom prst="rect">
              <a:avLst/>
            </a:prstGeom>
            <a:noFill/>
          </p:spPr>
          <p:txBody>
            <a:bodyPr wrap="square" rtlCol="0">
              <a:spAutoFit/>
            </a:bodyPr>
            <a:lstStyle/>
            <a:p>
              <a:pPr algn="ctr">
                <a:buNone/>
              </a:pPr>
              <a:r>
                <a:rPr lang="en-US" sz="1400" dirty="0" smtClean="0"/>
                <a:t>Policy Simulation</a:t>
              </a:r>
              <a:endParaRPr lang="el-GR" sz="1400" dirty="0"/>
            </a:p>
          </p:txBody>
        </p:sp>
      </p:grpSp>
    </p:spTree>
    <p:extLst>
      <p:ext uri="{BB962C8B-B14F-4D97-AF65-F5344CB8AC3E}">
        <p14:creationId xmlns:p14="http://schemas.microsoft.com/office/powerpoint/2010/main" val="2777044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Pilots</a:t>
            </a:r>
            <a:endParaRPr lang="en-US" dirty="0"/>
          </a:p>
        </p:txBody>
      </p:sp>
      <p:sp>
        <p:nvSpPr>
          <p:cNvPr id="3" name="Content Placeholder 2"/>
          <p:cNvSpPr>
            <a:spLocks noGrp="1"/>
          </p:cNvSpPr>
          <p:nvPr>
            <p:ph idx="1"/>
          </p:nvPr>
        </p:nvSpPr>
        <p:spPr/>
        <p:txBody>
          <a:bodyPr/>
          <a:lstStyle/>
          <a:p>
            <a:pPr marL="0" indent="0" algn="just">
              <a:buNone/>
            </a:pPr>
            <a:r>
              <a:rPr lang="en-US" sz="2200" b="1" dirty="0" smtClean="0">
                <a:solidFill>
                  <a:schemeClr val="bg1"/>
                </a:solidFill>
              </a:rPr>
              <a:t>Pilot #1: Short </a:t>
            </a:r>
            <a:r>
              <a:rPr lang="en-US" sz="2200" b="1" dirty="0" smtClean="0">
                <a:solidFill>
                  <a:schemeClr val="bg1"/>
                </a:solidFill>
              </a:rPr>
              <a:t>term public health policy making requiring prompt </a:t>
            </a:r>
            <a:r>
              <a:rPr lang="en-US" sz="2200" b="1" dirty="0" smtClean="0">
                <a:solidFill>
                  <a:schemeClr val="bg1"/>
                </a:solidFill>
              </a:rPr>
              <a:t>response</a:t>
            </a:r>
            <a:r>
              <a:rPr lang="en-US" sz="2200" dirty="0" smtClean="0">
                <a:solidFill>
                  <a:schemeClr val="bg1"/>
                </a:solidFill>
              </a:rPr>
              <a:t>. </a:t>
            </a:r>
            <a:r>
              <a:rPr lang="en-US" sz="2200" dirty="0" smtClean="0"/>
              <a:t>Driven </a:t>
            </a:r>
            <a:r>
              <a:rPr lang="en-US" sz="2200" dirty="0"/>
              <a:t>by the continuously increasing prevalence and incidence of communicable diseases due to rising numbers of immigrants and the financial crisis, </a:t>
            </a:r>
            <a:r>
              <a:rPr lang="en-US" sz="2200" dirty="0" smtClean="0"/>
              <a:t>this pilot will focus on </a:t>
            </a:r>
            <a:r>
              <a:rPr lang="en-US" sz="2200" i="1" dirty="0" smtClean="0"/>
              <a:t>an </a:t>
            </a:r>
            <a:r>
              <a:rPr lang="en-US" sz="2200" i="1" dirty="0"/>
              <a:t>infectious disease</a:t>
            </a:r>
            <a:r>
              <a:rPr lang="en-US" sz="2200" dirty="0"/>
              <a:t>, </a:t>
            </a:r>
            <a:r>
              <a:rPr lang="en-US" sz="2200" dirty="0" smtClean="0"/>
              <a:t>and more specifically</a:t>
            </a:r>
            <a:r>
              <a:rPr lang="en-US" sz="2200" dirty="0" smtClean="0">
                <a:solidFill>
                  <a:schemeClr val="bg1"/>
                </a:solidFill>
              </a:rPr>
              <a:t> </a:t>
            </a:r>
            <a:r>
              <a:rPr lang="en-US" sz="2200" dirty="0">
                <a:solidFill>
                  <a:schemeClr val="bg1"/>
                </a:solidFill>
              </a:rPr>
              <a:t>early identification of </a:t>
            </a:r>
            <a:r>
              <a:rPr lang="en-US" sz="2200" dirty="0" smtClean="0">
                <a:solidFill>
                  <a:schemeClr val="bg1"/>
                </a:solidFill>
              </a:rPr>
              <a:t>its signs </a:t>
            </a:r>
            <a:r>
              <a:rPr lang="en-US" sz="2200" dirty="0">
                <a:solidFill>
                  <a:schemeClr val="bg1"/>
                </a:solidFill>
              </a:rPr>
              <a:t>and their estimated </a:t>
            </a:r>
            <a:r>
              <a:rPr lang="en-US" sz="2200" dirty="0" err="1">
                <a:solidFill>
                  <a:schemeClr val="bg1"/>
                </a:solidFill>
              </a:rPr>
              <a:t>spatio</a:t>
            </a:r>
            <a:r>
              <a:rPr lang="en-US" sz="2200" dirty="0">
                <a:solidFill>
                  <a:schemeClr val="bg1"/>
                </a:solidFill>
              </a:rPr>
              <a:t>-temporal spreading. </a:t>
            </a:r>
          </a:p>
          <a:p>
            <a:pPr marL="0" indent="0" algn="just">
              <a:buNone/>
            </a:pPr>
            <a:r>
              <a:rPr lang="en-US" sz="2200" b="1" dirty="0" smtClean="0">
                <a:solidFill>
                  <a:schemeClr val="bg1"/>
                </a:solidFill>
              </a:rPr>
              <a:t>Pilot #2: </a:t>
            </a:r>
            <a:r>
              <a:rPr lang="en-US" sz="2200" b="1" dirty="0">
                <a:solidFill>
                  <a:schemeClr val="bg1"/>
                </a:solidFill>
              </a:rPr>
              <a:t>Long </a:t>
            </a:r>
            <a:r>
              <a:rPr lang="en-US" sz="2200" b="1" dirty="0" smtClean="0">
                <a:solidFill>
                  <a:schemeClr val="bg1"/>
                </a:solidFill>
              </a:rPr>
              <a:t>term public health-driven cross-sectorial policy making </a:t>
            </a:r>
            <a:r>
              <a:rPr lang="en-US" sz="2200" dirty="0" smtClean="0">
                <a:solidFill>
                  <a:schemeClr val="bg1"/>
                </a:solidFill>
              </a:rPr>
              <a:t>on CVD for disease and disease worsening </a:t>
            </a:r>
            <a:r>
              <a:rPr lang="en-US" sz="2200" dirty="0" smtClean="0">
                <a:solidFill>
                  <a:schemeClr val="bg1"/>
                </a:solidFill>
              </a:rPr>
              <a:t>prevention. As p</a:t>
            </a:r>
            <a:r>
              <a:rPr lang="en-US" sz="2200" dirty="0" smtClean="0"/>
              <a:t>reventing </a:t>
            </a:r>
            <a:r>
              <a:rPr lang="en-US" sz="2200" dirty="0"/>
              <a:t>cardiovascular disease is not </a:t>
            </a:r>
            <a:r>
              <a:rPr lang="en-US" sz="2200" dirty="0" smtClean="0"/>
              <a:t>only about </a:t>
            </a:r>
            <a:r>
              <a:rPr lang="en-US" sz="2200" dirty="0"/>
              <a:t>better medical </a:t>
            </a:r>
            <a:r>
              <a:rPr lang="en-US" sz="2200" dirty="0" smtClean="0"/>
              <a:t>treatment, but also about </a:t>
            </a:r>
            <a:r>
              <a:rPr lang="en-US" sz="2200" dirty="0"/>
              <a:t>improving access to healthier foods and creating environments that encourage physical </a:t>
            </a:r>
            <a:r>
              <a:rPr lang="en-US" sz="2200" dirty="0" smtClean="0"/>
              <a:t>activity, this pilot will focus on policy development for CVD prevention and </a:t>
            </a:r>
            <a:r>
              <a:rPr lang="en-US" sz="2200" dirty="0" err="1" smtClean="0"/>
              <a:t>stabilisation</a:t>
            </a:r>
            <a:r>
              <a:rPr lang="en-US" sz="2200" dirty="0" smtClean="0"/>
              <a:t>.</a:t>
            </a:r>
            <a:endParaRPr lang="en-US" sz="2200" dirty="0"/>
          </a:p>
          <a:p>
            <a:pPr marL="0" indent="0" algn="just">
              <a:buNone/>
            </a:pPr>
            <a:endParaRPr lang="en-US" sz="2200" dirty="0" smtClean="0">
              <a:solidFill>
                <a:schemeClr val="bg1"/>
              </a:solidFill>
            </a:endParaRPr>
          </a:p>
        </p:txBody>
      </p:sp>
    </p:spTree>
    <p:extLst>
      <p:ext uri="{BB962C8B-B14F-4D97-AF65-F5344CB8AC3E}">
        <p14:creationId xmlns:p14="http://schemas.microsoft.com/office/powerpoint/2010/main" val="4092821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Collaboration</a:t>
            </a:r>
            <a:endParaRPr lang="el-GR" dirty="0"/>
          </a:p>
        </p:txBody>
      </p:sp>
      <p:sp>
        <p:nvSpPr>
          <p:cNvPr id="3" name="Content Placeholder 2"/>
          <p:cNvSpPr>
            <a:spLocks noGrp="1"/>
          </p:cNvSpPr>
          <p:nvPr>
            <p:ph idx="1"/>
          </p:nvPr>
        </p:nvSpPr>
        <p:spPr/>
        <p:txBody>
          <a:bodyPr/>
          <a:lstStyle/>
          <a:p>
            <a:pPr algn="just"/>
            <a:r>
              <a:rPr lang="en-US" sz="2200" dirty="0" smtClean="0"/>
              <a:t>To use </a:t>
            </a:r>
            <a:r>
              <a:rPr lang="en-US" sz="2200" dirty="0" err="1" smtClean="0"/>
              <a:t>anonymised</a:t>
            </a:r>
            <a:r>
              <a:rPr lang="en-US" sz="2200" dirty="0" smtClean="0"/>
              <a:t>, annotated (with contextual information) health and lifestyle datasets </a:t>
            </a:r>
            <a:r>
              <a:rPr lang="en-US" sz="2200" dirty="0" smtClean="0"/>
              <a:t>(both </a:t>
            </a:r>
            <a:r>
              <a:rPr lang="en-US" sz="2200" dirty="0"/>
              <a:t>already collected and real-time generated ones) collected </a:t>
            </a:r>
            <a:r>
              <a:rPr lang="en-US" sz="2200" dirty="0" smtClean="0"/>
              <a:t>by the </a:t>
            </a:r>
            <a:r>
              <a:rPr lang="en-US" sz="2200" dirty="0" smtClean="0"/>
              <a:t>applications as part of the BIGGER Data Infrastructure</a:t>
            </a:r>
          </a:p>
          <a:p>
            <a:pPr algn="just"/>
            <a:r>
              <a:rPr lang="en-US" sz="2200" dirty="0" smtClean="0"/>
              <a:t>To improve content annotation in collected data for the latter to serve the BIGGER purposes</a:t>
            </a:r>
            <a:endParaRPr lang="en-US" sz="2200" dirty="0" smtClean="0"/>
          </a:p>
          <a:p>
            <a:pPr algn="just"/>
            <a:r>
              <a:rPr lang="en-US" sz="2200" dirty="0"/>
              <a:t>To launch a new “study” in </a:t>
            </a:r>
            <a:r>
              <a:rPr lang="en-US" sz="2200" dirty="0" err="1"/>
              <a:t>ResearchKit</a:t>
            </a:r>
            <a:r>
              <a:rPr lang="en-US" sz="2200" dirty="0"/>
              <a:t> for supporting the Pilot #2</a:t>
            </a:r>
          </a:p>
          <a:p>
            <a:pPr algn="just"/>
            <a:r>
              <a:rPr lang="en-US" sz="2200" dirty="0" smtClean="0"/>
              <a:t>To </a:t>
            </a:r>
            <a:r>
              <a:rPr lang="en-US" sz="2200" dirty="0" smtClean="0"/>
              <a:t>develop a DREAM Challenge for researchers to compete in offering </a:t>
            </a:r>
            <a:r>
              <a:rPr lang="en-US" sz="2200" dirty="0" smtClean="0"/>
              <a:t>public sector policy </a:t>
            </a:r>
            <a:r>
              <a:rPr lang="en-US" sz="2200" dirty="0" smtClean="0"/>
              <a:t>models on top </a:t>
            </a:r>
            <a:r>
              <a:rPr lang="en-US" sz="2200" dirty="0" smtClean="0"/>
              <a:t>of or supplementing </a:t>
            </a:r>
            <a:r>
              <a:rPr lang="en-US" sz="2200" dirty="0" smtClean="0"/>
              <a:t>the ones to be incorporated in the BIGGER </a:t>
            </a:r>
            <a:r>
              <a:rPr lang="en-US" sz="2200" dirty="0" smtClean="0"/>
              <a:t>platform</a:t>
            </a:r>
            <a:endParaRPr lang="el-GR" sz="2200" dirty="0"/>
          </a:p>
        </p:txBody>
      </p:sp>
    </p:spTree>
    <p:extLst>
      <p:ext uri="{BB962C8B-B14F-4D97-AF65-F5344CB8AC3E}">
        <p14:creationId xmlns:p14="http://schemas.microsoft.com/office/powerpoint/2010/main" val="260979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PONTE Landscape</a:t>
            </a:r>
            <a:endParaRPr lang="en-GB" dirty="0"/>
          </a:p>
        </p:txBody>
      </p:sp>
      <p:sp>
        <p:nvSpPr>
          <p:cNvPr id="27" name="Rectangle 26"/>
          <p:cNvSpPr/>
          <p:nvPr/>
        </p:nvSpPr>
        <p:spPr>
          <a:xfrm>
            <a:off x="197415" y="5039317"/>
            <a:ext cx="5773955" cy="654795"/>
          </a:xfrm>
          <a:prstGeom prst="rect">
            <a:avLst/>
          </a:prstGeom>
        </p:spPr>
        <p:txBody>
          <a:bodyPr wrap="square">
            <a:spAutoFit/>
          </a:bodyPr>
          <a:lstStyle/>
          <a:p>
            <a:pPr marL="282575" indent="-282575">
              <a:defRPr/>
            </a:pPr>
            <a:r>
              <a:rPr lang="en-US" sz="1700" dirty="0" smtClean="0"/>
              <a:t>$</a:t>
            </a:r>
            <a:r>
              <a:rPr lang="en-US" sz="1700" dirty="0"/>
              <a:t>53 billion worth of drugs fell off </a:t>
            </a:r>
            <a:r>
              <a:rPr lang="en-US" sz="1700" dirty="0" smtClean="0"/>
              <a:t>patent in 2012</a:t>
            </a:r>
          </a:p>
          <a:p>
            <a:pPr marL="282575" indent="-282575">
              <a:defRPr/>
            </a:pPr>
            <a:r>
              <a:rPr lang="en-US" sz="1700" dirty="0" smtClean="0"/>
              <a:t>$44 billion sales at risk in 2015 due to patent expiration</a:t>
            </a:r>
            <a:endParaRPr lang="en-US" sz="1700" i="1" u="sng" dirty="0">
              <a:ea typeface="ＭＳ Ｐゴシック" charset="0"/>
            </a:endParaRPr>
          </a:p>
        </p:txBody>
      </p:sp>
      <p:grpSp>
        <p:nvGrpSpPr>
          <p:cNvPr id="47" name="Group 46"/>
          <p:cNvGrpSpPr/>
          <p:nvPr/>
        </p:nvGrpSpPr>
        <p:grpSpPr>
          <a:xfrm>
            <a:off x="199500" y="2584704"/>
            <a:ext cx="8745002" cy="2071133"/>
            <a:chOff x="66500" y="1393780"/>
            <a:chExt cx="8745002" cy="2071133"/>
          </a:xfrm>
        </p:grpSpPr>
        <p:sp>
          <p:nvSpPr>
            <p:cNvPr id="37" name="Right Arrow 36"/>
            <p:cNvSpPr/>
            <p:nvPr/>
          </p:nvSpPr>
          <p:spPr>
            <a:xfrm>
              <a:off x="309433" y="1587017"/>
              <a:ext cx="8502069" cy="1655193"/>
            </a:xfrm>
            <a:custGeom>
              <a:avLst/>
              <a:gdLst>
                <a:gd name="connsiteX0" fmla="*/ 0 w 3524597"/>
                <a:gd name="connsiteY0" fmla="*/ 182880 h 731520"/>
                <a:gd name="connsiteX1" fmla="*/ 3158837 w 3524597"/>
                <a:gd name="connsiteY1" fmla="*/ 182880 h 731520"/>
                <a:gd name="connsiteX2" fmla="*/ 3158837 w 3524597"/>
                <a:gd name="connsiteY2" fmla="*/ 0 h 731520"/>
                <a:gd name="connsiteX3" fmla="*/ 3524597 w 3524597"/>
                <a:gd name="connsiteY3" fmla="*/ 365760 h 731520"/>
                <a:gd name="connsiteX4" fmla="*/ 3158837 w 3524597"/>
                <a:gd name="connsiteY4" fmla="*/ 731520 h 731520"/>
                <a:gd name="connsiteX5" fmla="*/ 3158837 w 3524597"/>
                <a:gd name="connsiteY5" fmla="*/ 548640 h 731520"/>
                <a:gd name="connsiteX6" fmla="*/ 0 w 3524597"/>
                <a:gd name="connsiteY6" fmla="*/ 548640 h 731520"/>
                <a:gd name="connsiteX7" fmla="*/ 0 w 3524597"/>
                <a:gd name="connsiteY7" fmla="*/ 182880 h 731520"/>
                <a:gd name="connsiteX0" fmla="*/ 0 w 3591099"/>
                <a:gd name="connsiteY0" fmla="*/ 0 h 881149"/>
                <a:gd name="connsiteX1" fmla="*/ 3225339 w 3591099"/>
                <a:gd name="connsiteY1" fmla="*/ 332509 h 881149"/>
                <a:gd name="connsiteX2" fmla="*/ 3225339 w 3591099"/>
                <a:gd name="connsiteY2" fmla="*/ 149629 h 881149"/>
                <a:gd name="connsiteX3" fmla="*/ 3591099 w 3591099"/>
                <a:gd name="connsiteY3" fmla="*/ 515389 h 881149"/>
                <a:gd name="connsiteX4" fmla="*/ 3225339 w 3591099"/>
                <a:gd name="connsiteY4" fmla="*/ 881149 h 881149"/>
                <a:gd name="connsiteX5" fmla="*/ 3225339 w 3591099"/>
                <a:gd name="connsiteY5" fmla="*/ 698269 h 881149"/>
                <a:gd name="connsiteX6" fmla="*/ 66502 w 3591099"/>
                <a:gd name="connsiteY6" fmla="*/ 698269 h 881149"/>
                <a:gd name="connsiteX7" fmla="*/ 0 w 3591099"/>
                <a:gd name="connsiteY7" fmla="*/ 0 h 881149"/>
                <a:gd name="connsiteX0" fmla="*/ 0 w 3591099"/>
                <a:gd name="connsiteY0" fmla="*/ 0 h 1014153"/>
                <a:gd name="connsiteX1" fmla="*/ 3225339 w 3591099"/>
                <a:gd name="connsiteY1" fmla="*/ 332509 h 1014153"/>
                <a:gd name="connsiteX2" fmla="*/ 3225339 w 3591099"/>
                <a:gd name="connsiteY2" fmla="*/ 149629 h 1014153"/>
                <a:gd name="connsiteX3" fmla="*/ 3591099 w 3591099"/>
                <a:gd name="connsiteY3" fmla="*/ 515389 h 1014153"/>
                <a:gd name="connsiteX4" fmla="*/ 3225339 w 3591099"/>
                <a:gd name="connsiteY4" fmla="*/ 881149 h 1014153"/>
                <a:gd name="connsiteX5" fmla="*/ 3225339 w 3591099"/>
                <a:gd name="connsiteY5" fmla="*/ 698269 h 1014153"/>
                <a:gd name="connsiteX6" fmla="*/ 16626 w 3591099"/>
                <a:gd name="connsiteY6" fmla="*/ 1014153 h 1014153"/>
                <a:gd name="connsiteX7" fmla="*/ 0 w 3591099"/>
                <a:gd name="connsiteY7" fmla="*/ 0 h 1014153"/>
                <a:gd name="connsiteX0" fmla="*/ 0 w 3591099"/>
                <a:gd name="connsiteY0" fmla="*/ 0 h 1014153"/>
                <a:gd name="connsiteX1" fmla="*/ 3225339 w 3591099"/>
                <a:gd name="connsiteY1" fmla="*/ 332509 h 1014153"/>
                <a:gd name="connsiteX2" fmla="*/ 3225339 w 3591099"/>
                <a:gd name="connsiteY2" fmla="*/ 149629 h 1014153"/>
                <a:gd name="connsiteX3" fmla="*/ 3591099 w 3591099"/>
                <a:gd name="connsiteY3" fmla="*/ 515389 h 1014153"/>
                <a:gd name="connsiteX4" fmla="*/ 3225339 w 3591099"/>
                <a:gd name="connsiteY4" fmla="*/ 881149 h 1014153"/>
                <a:gd name="connsiteX5" fmla="*/ 3275215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241964 w 3591099"/>
                <a:gd name="connsiteY1" fmla="*/ 399011 h 1014153"/>
                <a:gd name="connsiteX2" fmla="*/ 3225339 w 3591099"/>
                <a:gd name="connsiteY2" fmla="*/ 149629 h 1014153"/>
                <a:gd name="connsiteX3" fmla="*/ 3591099 w 3591099"/>
                <a:gd name="connsiteY3" fmla="*/ 515389 h 1014153"/>
                <a:gd name="connsiteX4" fmla="*/ 3225339 w 3591099"/>
                <a:gd name="connsiteY4" fmla="*/ 881149 h 1014153"/>
                <a:gd name="connsiteX5" fmla="*/ 3275215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241964 w 3591099"/>
                <a:gd name="connsiteY1" fmla="*/ 399011 h 1014153"/>
                <a:gd name="connsiteX2" fmla="*/ 3225339 w 3591099"/>
                <a:gd name="connsiteY2" fmla="*/ 149629 h 1014153"/>
                <a:gd name="connsiteX3" fmla="*/ 3591099 w 3591099"/>
                <a:gd name="connsiteY3" fmla="*/ 515389 h 1014153"/>
                <a:gd name="connsiteX4" fmla="*/ 3225339 w 3591099"/>
                <a:gd name="connsiteY4" fmla="*/ 881149 h 1014153"/>
                <a:gd name="connsiteX5" fmla="*/ 3302172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241964 w 3591099"/>
                <a:gd name="connsiteY1" fmla="*/ 399011 h 1014153"/>
                <a:gd name="connsiteX2" fmla="*/ 3225339 w 3591099"/>
                <a:gd name="connsiteY2" fmla="*/ 149629 h 1014153"/>
                <a:gd name="connsiteX3" fmla="*/ 3591099 w 3591099"/>
                <a:gd name="connsiteY3" fmla="*/ 515389 h 1014153"/>
                <a:gd name="connsiteX4" fmla="*/ 3299472 w 3591099"/>
                <a:gd name="connsiteY4" fmla="*/ 868582 h 1014153"/>
                <a:gd name="connsiteX5" fmla="*/ 3302172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225339 w 3591099"/>
                <a:gd name="connsiteY2" fmla="*/ 149629 h 1014153"/>
                <a:gd name="connsiteX3" fmla="*/ 3591099 w 3591099"/>
                <a:gd name="connsiteY3" fmla="*/ 515389 h 1014153"/>
                <a:gd name="connsiteX4" fmla="*/ 3299472 w 3591099"/>
                <a:gd name="connsiteY4" fmla="*/ 868582 h 1014153"/>
                <a:gd name="connsiteX5" fmla="*/ 3302172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299472 w 3591099"/>
                <a:gd name="connsiteY2" fmla="*/ 162196 h 1014153"/>
                <a:gd name="connsiteX3" fmla="*/ 3591099 w 3591099"/>
                <a:gd name="connsiteY3" fmla="*/ 515389 h 1014153"/>
                <a:gd name="connsiteX4" fmla="*/ 3299472 w 3591099"/>
                <a:gd name="connsiteY4" fmla="*/ 868582 h 1014153"/>
                <a:gd name="connsiteX5" fmla="*/ 3302172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299472 w 3591099"/>
                <a:gd name="connsiteY2" fmla="*/ 162196 h 1014153"/>
                <a:gd name="connsiteX3" fmla="*/ 3591099 w 3591099"/>
                <a:gd name="connsiteY3" fmla="*/ 515389 h 1014153"/>
                <a:gd name="connsiteX4" fmla="*/ 3299472 w 3591099"/>
                <a:gd name="connsiteY4" fmla="*/ 868582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299472 w 3591099"/>
                <a:gd name="connsiteY2" fmla="*/ 162196 h 1014153"/>
                <a:gd name="connsiteX3" fmla="*/ 3591099 w 3591099"/>
                <a:gd name="connsiteY3" fmla="*/ 515389 h 1014153"/>
                <a:gd name="connsiteX4" fmla="*/ 3353387 w 3591099"/>
                <a:gd name="connsiteY4" fmla="*/ 881149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346648 w 3591099"/>
                <a:gd name="connsiteY2" fmla="*/ 199897 h 1014153"/>
                <a:gd name="connsiteX3" fmla="*/ 3591099 w 3591099"/>
                <a:gd name="connsiteY3" fmla="*/ 515389 h 1014153"/>
                <a:gd name="connsiteX4" fmla="*/ 3353387 w 3591099"/>
                <a:gd name="connsiteY4" fmla="*/ 881149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346648 w 3591099"/>
                <a:gd name="connsiteY2" fmla="*/ 199897 h 1014153"/>
                <a:gd name="connsiteX3" fmla="*/ 3591099 w 3591099"/>
                <a:gd name="connsiteY3" fmla="*/ 515389 h 1014153"/>
                <a:gd name="connsiteX4" fmla="*/ 3353387 w 3591099"/>
                <a:gd name="connsiteY4" fmla="*/ 730346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326430 w 3591099"/>
                <a:gd name="connsiteY2" fmla="*/ 225031 h 1014153"/>
                <a:gd name="connsiteX3" fmla="*/ 3591099 w 3591099"/>
                <a:gd name="connsiteY3" fmla="*/ 515389 h 1014153"/>
                <a:gd name="connsiteX4" fmla="*/ 3353387 w 3591099"/>
                <a:gd name="connsiteY4" fmla="*/ 730346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326430 w 3591099"/>
                <a:gd name="connsiteY2" fmla="*/ 225031 h 1014153"/>
                <a:gd name="connsiteX3" fmla="*/ 3591099 w 3591099"/>
                <a:gd name="connsiteY3" fmla="*/ 515389 h 1014153"/>
                <a:gd name="connsiteX4" fmla="*/ 3333169 w 3591099"/>
                <a:gd name="connsiteY4" fmla="*/ 768046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326430 w 3591099"/>
                <a:gd name="connsiteY2" fmla="*/ 225031 h 1014153"/>
                <a:gd name="connsiteX3" fmla="*/ 3591099 w 3591099"/>
                <a:gd name="connsiteY3" fmla="*/ 515389 h 1014153"/>
                <a:gd name="connsiteX4" fmla="*/ 3360126 w 3591099"/>
                <a:gd name="connsiteY4" fmla="*/ 780614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326430 w 3591099"/>
                <a:gd name="connsiteY2" fmla="*/ 225031 h 1014153"/>
                <a:gd name="connsiteX3" fmla="*/ 3591099 w 3591099"/>
                <a:gd name="connsiteY3" fmla="*/ 515389 h 1014153"/>
                <a:gd name="connsiteX4" fmla="*/ 3333169 w 3591099"/>
                <a:gd name="connsiteY4" fmla="*/ 793180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29576 w 3591099"/>
                <a:gd name="connsiteY1" fmla="*/ 411578 h 1014153"/>
                <a:gd name="connsiteX2" fmla="*/ 3346648 w 3591099"/>
                <a:gd name="connsiteY2" fmla="*/ 225031 h 1014153"/>
                <a:gd name="connsiteX3" fmla="*/ 3591099 w 3591099"/>
                <a:gd name="connsiteY3" fmla="*/ 515389 h 1014153"/>
                <a:gd name="connsiteX4" fmla="*/ 3333169 w 3591099"/>
                <a:gd name="connsiteY4" fmla="*/ 793180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43055 w 3591099"/>
                <a:gd name="connsiteY1" fmla="*/ 436712 h 1014153"/>
                <a:gd name="connsiteX2" fmla="*/ 3346648 w 3591099"/>
                <a:gd name="connsiteY2" fmla="*/ 225031 h 1014153"/>
                <a:gd name="connsiteX3" fmla="*/ 3591099 w 3591099"/>
                <a:gd name="connsiteY3" fmla="*/ 515389 h 1014153"/>
                <a:gd name="connsiteX4" fmla="*/ 3333169 w 3591099"/>
                <a:gd name="connsiteY4" fmla="*/ 793180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43055 w 3591099"/>
                <a:gd name="connsiteY1" fmla="*/ 436712 h 1014153"/>
                <a:gd name="connsiteX2" fmla="*/ 3346648 w 3591099"/>
                <a:gd name="connsiteY2" fmla="*/ 225031 h 1014153"/>
                <a:gd name="connsiteX3" fmla="*/ 3591099 w 3591099"/>
                <a:gd name="connsiteY3" fmla="*/ 515389 h 1014153"/>
                <a:gd name="connsiteX4" fmla="*/ 3434259 w 3591099"/>
                <a:gd name="connsiteY4" fmla="*/ 818314 h 1014153"/>
                <a:gd name="connsiteX5" fmla="*/ 3342609 w 3591099"/>
                <a:gd name="connsiteY5" fmla="*/ 565265 h 1014153"/>
                <a:gd name="connsiteX6" fmla="*/ 16626 w 3591099"/>
                <a:gd name="connsiteY6" fmla="*/ 1014153 h 1014153"/>
                <a:gd name="connsiteX7" fmla="*/ 0 w 3591099"/>
                <a:gd name="connsiteY7" fmla="*/ 0 h 1014153"/>
                <a:gd name="connsiteX0" fmla="*/ 0 w 3591099"/>
                <a:gd name="connsiteY0" fmla="*/ 0 h 1014153"/>
                <a:gd name="connsiteX1" fmla="*/ 3343055 w 3591099"/>
                <a:gd name="connsiteY1" fmla="*/ 436712 h 1014153"/>
                <a:gd name="connsiteX2" fmla="*/ 3346648 w 3591099"/>
                <a:gd name="connsiteY2" fmla="*/ 225031 h 1014153"/>
                <a:gd name="connsiteX3" fmla="*/ 3591099 w 3591099"/>
                <a:gd name="connsiteY3" fmla="*/ 515389 h 1014153"/>
                <a:gd name="connsiteX4" fmla="*/ 3434259 w 3591099"/>
                <a:gd name="connsiteY4" fmla="*/ 818314 h 1014153"/>
                <a:gd name="connsiteX5" fmla="*/ 3430221 w 3591099"/>
                <a:gd name="connsiteY5" fmla="*/ 577832 h 1014153"/>
                <a:gd name="connsiteX6" fmla="*/ 16626 w 3591099"/>
                <a:gd name="connsiteY6" fmla="*/ 1014153 h 1014153"/>
                <a:gd name="connsiteX7" fmla="*/ 0 w 3591099"/>
                <a:gd name="connsiteY7" fmla="*/ 0 h 1014153"/>
                <a:gd name="connsiteX0" fmla="*/ 0 w 3591099"/>
                <a:gd name="connsiteY0" fmla="*/ 0 h 1014153"/>
                <a:gd name="connsiteX1" fmla="*/ 3430667 w 3591099"/>
                <a:gd name="connsiteY1" fmla="*/ 461846 h 1014153"/>
                <a:gd name="connsiteX2" fmla="*/ 3346648 w 3591099"/>
                <a:gd name="connsiteY2" fmla="*/ 225031 h 1014153"/>
                <a:gd name="connsiteX3" fmla="*/ 3591099 w 3591099"/>
                <a:gd name="connsiteY3" fmla="*/ 515389 h 1014153"/>
                <a:gd name="connsiteX4" fmla="*/ 3434259 w 3591099"/>
                <a:gd name="connsiteY4" fmla="*/ 818314 h 1014153"/>
                <a:gd name="connsiteX5" fmla="*/ 3430221 w 3591099"/>
                <a:gd name="connsiteY5" fmla="*/ 577832 h 1014153"/>
                <a:gd name="connsiteX6" fmla="*/ 16626 w 3591099"/>
                <a:gd name="connsiteY6" fmla="*/ 1014153 h 1014153"/>
                <a:gd name="connsiteX7" fmla="*/ 0 w 3591099"/>
                <a:gd name="connsiteY7" fmla="*/ 0 h 1014153"/>
                <a:gd name="connsiteX0" fmla="*/ 0 w 3591099"/>
                <a:gd name="connsiteY0" fmla="*/ 0 h 1014153"/>
                <a:gd name="connsiteX1" fmla="*/ 3430667 w 3591099"/>
                <a:gd name="connsiteY1" fmla="*/ 461846 h 1014153"/>
                <a:gd name="connsiteX2" fmla="*/ 3427521 w 3591099"/>
                <a:gd name="connsiteY2" fmla="*/ 275299 h 1014153"/>
                <a:gd name="connsiteX3" fmla="*/ 3591099 w 3591099"/>
                <a:gd name="connsiteY3" fmla="*/ 515389 h 1014153"/>
                <a:gd name="connsiteX4" fmla="*/ 3434259 w 3591099"/>
                <a:gd name="connsiteY4" fmla="*/ 818314 h 1014153"/>
                <a:gd name="connsiteX5" fmla="*/ 3430221 w 3591099"/>
                <a:gd name="connsiteY5" fmla="*/ 577832 h 1014153"/>
                <a:gd name="connsiteX6" fmla="*/ 16626 w 3591099"/>
                <a:gd name="connsiteY6" fmla="*/ 1014153 h 1014153"/>
                <a:gd name="connsiteX7" fmla="*/ 0 w 3591099"/>
                <a:gd name="connsiteY7" fmla="*/ 0 h 1014153"/>
                <a:gd name="connsiteX0" fmla="*/ 0 w 3591099"/>
                <a:gd name="connsiteY0" fmla="*/ 0 h 1014153"/>
                <a:gd name="connsiteX1" fmla="*/ 3430667 w 3591099"/>
                <a:gd name="connsiteY1" fmla="*/ 461846 h 1014153"/>
                <a:gd name="connsiteX2" fmla="*/ 3427521 w 3591099"/>
                <a:gd name="connsiteY2" fmla="*/ 275299 h 1014153"/>
                <a:gd name="connsiteX3" fmla="*/ 3591099 w 3591099"/>
                <a:gd name="connsiteY3" fmla="*/ 515389 h 1014153"/>
                <a:gd name="connsiteX4" fmla="*/ 3440998 w 3591099"/>
                <a:gd name="connsiteY4" fmla="*/ 793180 h 1014153"/>
                <a:gd name="connsiteX5" fmla="*/ 3430221 w 3591099"/>
                <a:gd name="connsiteY5" fmla="*/ 577832 h 1014153"/>
                <a:gd name="connsiteX6" fmla="*/ 16626 w 3591099"/>
                <a:gd name="connsiteY6" fmla="*/ 1014153 h 1014153"/>
                <a:gd name="connsiteX7" fmla="*/ 0 w 3591099"/>
                <a:gd name="connsiteY7" fmla="*/ 0 h 1014153"/>
                <a:gd name="connsiteX0" fmla="*/ 0 w 3591099"/>
                <a:gd name="connsiteY0" fmla="*/ 0 h 1139821"/>
                <a:gd name="connsiteX1" fmla="*/ 3430667 w 3591099"/>
                <a:gd name="connsiteY1" fmla="*/ 461846 h 1139821"/>
                <a:gd name="connsiteX2" fmla="*/ 3427521 w 3591099"/>
                <a:gd name="connsiteY2" fmla="*/ 275299 h 1139821"/>
                <a:gd name="connsiteX3" fmla="*/ 3591099 w 3591099"/>
                <a:gd name="connsiteY3" fmla="*/ 515389 h 1139821"/>
                <a:gd name="connsiteX4" fmla="*/ 3440998 w 3591099"/>
                <a:gd name="connsiteY4" fmla="*/ 793180 h 1139821"/>
                <a:gd name="connsiteX5" fmla="*/ 3430221 w 3591099"/>
                <a:gd name="connsiteY5" fmla="*/ 577832 h 1139821"/>
                <a:gd name="connsiteX6" fmla="*/ 3147 w 3591099"/>
                <a:gd name="connsiteY6" fmla="*/ 1139821 h 1139821"/>
                <a:gd name="connsiteX7" fmla="*/ 0 w 3591099"/>
                <a:gd name="connsiteY7" fmla="*/ 0 h 1139821"/>
                <a:gd name="connsiteX0" fmla="*/ 3593 w 3587952"/>
                <a:gd name="connsiteY0" fmla="*/ 0 h 1215222"/>
                <a:gd name="connsiteX1" fmla="*/ 3427520 w 3587952"/>
                <a:gd name="connsiteY1" fmla="*/ 537247 h 1215222"/>
                <a:gd name="connsiteX2" fmla="*/ 3424374 w 3587952"/>
                <a:gd name="connsiteY2" fmla="*/ 350700 h 1215222"/>
                <a:gd name="connsiteX3" fmla="*/ 3587952 w 3587952"/>
                <a:gd name="connsiteY3" fmla="*/ 590790 h 1215222"/>
                <a:gd name="connsiteX4" fmla="*/ 3437851 w 3587952"/>
                <a:gd name="connsiteY4" fmla="*/ 868581 h 1215222"/>
                <a:gd name="connsiteX5" fmla="*/ 3427074 w 3587952"/>
                <a:gd name="connsiteY5" fmla="*/ 653233 h 1215222"/>
                <a:gd name="connsiteX6" fmla="*/ 0 w 3587952"/>
                <a:gd name="connsiteY6" fmla="*/ 1215222 h 1215222"/>
                <a:gd name="connsiteX7" fmla="*/ 3593 w 3587952"/>
                <a:gd name="connsiteY7" fmla="*/ 0 h 1215222"/>
                <a:gd name="connsiteX0" fmla="*/ 3593 w 3587952"/>
                <a:gd name="connsiteY0" fmla="*/ 0 h 1215222"/>
                <a:gd name="connsiteX1" fmla="*/ 3427520 w 3587952"/>
                <a:gd name="connsiteY1" fmla="*/ 537247 h 1215222"/>
                <a:gd name="connsiteX2" fmla="*/ 3424374 w 3587952"/>
                <a:gd name="connsiteY2" fmla="*/ 350700 h 1215222"/>
                <a:gd name="connsiteX3" fmla="*/ 3587952 w 3587952"/>
                <a:gd name="connsiteY3" fmla="*/ 590790 h 1215222"/>
                <a:gd name="connsiteX4" fmla="*/ 3437851 w 3587952"/>
                <a:gd name="connsiteY4" fmla="*/ 868581 h 1215222"/>
                <a:gd name="connsiteX5" fmla="*/ 3427074 w 3587952"/>
                <a:gd name="connsiteY5" fmla="*/ 653233 h 1215222"/>
                <a:gd name="connsiteX6" fmla="*/ 2428780 w 3587952"/>
                <a:gd name="connsiteY6" fmla="*/ 724928 h 1215222"/>
                <a:gd name="connsiteX7" fmla="*/ 0 w 3587952"/>
                <a:gd name="connsiteY7" fmla="*/ 1215222 h 1215222"/>
                <a:gd name="connsiteX8" fmla="*/ 3593 w 3587952"/>
                <a:gd name="connsiteY8" fmla="*/ 0 h 1215222"/>
                <a:gd name="connsiteX0" fmla="*/ 3593 w 3587952"/>
                <a:gd name="connsiteY0" fmla="*/ 0 h 1215222"/>
                <a:gd name="connsiteX1" fmla="*/ 3427520 w 3587952"/>
                <a:gd name="connsiteY1" fmla="*/ 537247 h 1215222"/>
                <a:gd name="connsiteX2" fmla="*/ 3424374 w 3587952"/>
                <a:gd name="connsiteY2" fmla="*/ 350700 h 1215222"/>
                <a:gd name="connsiteX3" fmla="*/ 3587952 w 3587952"/>
                <a:gd name="connsiteY3" fmla="*/ 590790 h 1215222"/>
                <a:gd name="connsiteX4" fmla="*/ 3437851 w 3587952"/>
                <a:gd name="connsiteY4" fmla="*/ 868581 h 1215222"/>
                <a:gd name="connsiteX5" fmla="*/ 3427074 w 3587952"/>
                <a:gd name="connsiteY5" fmla="*/ 653233 h 1215222"/>
                <a:gd name="connsiteX6" fmla="*/ 2428780 w 3587952"/>
                <a:gd name="connsiteY6" fmla="*/ 687228 h 1215222"/>
                <a:gd name="connsiteX7" fmla="*/ 0 w 3587952"/>
                <a:gd name="connsiteY7" fmla="*/ 1215222 h 1215222"/>
                <a:gd name="connsiteX8" fmla="*/ 3593 w 3587952"/>
                <a:gd name="connsiteY8" fmla="*/ 0 h 1215222"/>
                <a:gd name="connsiteX0" fmla="*/ 3593 w 3587952"/>
                <a:gd name="connsiteY0" fmla="*/ 0 h 1215222"/>
                <a:gd name="connsiteX1" fmla="*/ 1707670 w 3587952"/>
                <a:gd name="connsiteY1" fmla="*/ 297654 h 1215222"/>
                <a:gd name="connsiteX2" fmla="*/ 3427520 w 3587952"/>
                <a:gd name="connsiteY2" fmla="*/ 537247 h 1215222"/>
                <a:gd name="connsiteX3" fmla="*/ 3424374 w 3587952"/>
                <a:gd name="connsiteY3" fmla="*/ 350700 h 1215222"/>
                <a:gd name="connsiteX4" fmla="*/ 3587952 w 3587952"/>
                <a:gd name="connsiteY4" fmla="*/ 590790 h 1215222"/>
                <a:gd name="connsiteX5" fmla="*/ 3437851 w 3587952"/>
                <a:gd name="connsiteY5" fmla="*/ 868581 h 1215222"/>
                <a:gd name="connsiteX6" fmla="*/ 3427074 w 3587952"/>
                <a:gd name="connsiteY6" fmla="*/ 653233 h 1215222"/>
                <a:gd name="connsiteX7" fmla="*/ 2428780 w 3587952"/>
                <a:gd name="connsiteY7" fmla="*/ 6872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427520 w 3587952"/>
                <a:gd name="connsiteY2" fmla="*/ 537247 h 1215222"/>
                <a:gd name="connsiteX3" fmla="*/ 3424374 w 3587952"/>
                <a:gd name="connsiteY3" fmla="*/ 350700 h 1215222"/>
                <a:gd name="connsiteX4" fmla="*/ 3587952 w 3587952"/>
                <a:gd name="connsiteY4" fmla="*/ 590790 h 1215222"/>
                <a:gd name="connsiteX5" fmla="*/ 3437851 w 3587952"/>
                <a:gd name="connsiteY5" fmla="*/ 868581 h 1215222"/>
                <a:gd name="connsiteX6" fmla="*/ 3427074 w 3587952"/>
                <a:gd name="connsiteY6" fmla="*/ 653233 h 1215222"/>
                <a:gd name="connsiteX7" fmla="*/ 2428780 w 3587952"/>
                <a:gd name="connsiteY7" fmla="*/ 6872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427520 w 3587952"/>
                <a:gd name="connsiteY2" fmla="*/ 537247 h 1215222"/>
                <a:gd name="connsiteX3" fmla="*/ 3424374 w 3587952"/>
                <a:gd name="connsiteY3" fmla="*/ 350700 h 1215222"/>
                <a:gd name="connsiteX4" fmla="*/ 3587952 w 3587952"/>
                <a:gd name="connsiteY4" fmla="*/ 590790 h 1215222"/>
                <a:gd name="connsiteX5" fmla="*/ 3437851 w 3587952"/>
                <a:gd name="connsiteY5" fmla="*/ 868581 h 1215222"/>
                <a:gd name="connsiteX6" fmla="*/ 3427074 w 3587952"/>
                <a:gd name="connsiteY6" fmla="*/ 653233 h 1215222"/>
                <a:gd name="connsiteX7" fmla="*/ 2347908 w 3587952"/>
                <a:gd name="connsiteY7" fmla="*/ 662095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427520 w 3587952"/>
                <a:gd name="connsiteY2" fmla="*/ 537247 h 1215222"/>
                <a:gd name="connsiteX3" fmla="*/ 3424374 w 3587952"/>
                <a:gd name="connsiteY3" fmla="*/ 350700 h 1215222"/>
                <a:gd name="connsiteX4" fmla="*/ 3587952 w 3587952"/>
                <a:gd name="connsiteY4" fmla="*/ 590790 h 1215222"/>
                <a:gd name="connsiteX5" fmla="*/ 3437851 w 3587952"/>
                <a:gd name="connsiteY5" fmla="*/ 868581 h 1215222"/>
                <a:gd name="connsiteX6" fmla="*/ 3427074 w 3587952"/>
                <a:gd name="connsiteY6" fmla="*/ 653233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427520 w 3587952"/>
                <a:gd name="connsiteY2" fmla="*/ 537247 h 1215222"/>
                <a:gd name="connsiteX3" fmla="*/ 3424374 w 3587952"/>
                <a:gd name="connsiteY3" fmla="*/ 350700 h 1215222"/>
                <a:gd name="connsiteX4" fmla="*/ 3587952 w 3587952"/>
                <a:gd name="connsiteY4" fmla="*/ 590790 h 1215222"/>
                <a:gd name="connsiteX5" fmla="*/ 3437851 w 3587952"/>
                <a:gd name="connsiteY5" fmla="*/ 868581 h 1215222"/>
                <a:gd name="connsiteX6" fmla="*/ 3427074 w 3587952"/>
                <a:gd name="connsiteY6" fmla="*/ 590399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427520 w 3587952"/>
                <a:gd name="connsiteY2" fmla="*/ 537247 h 1215222"/>
                <a:gd name="connsiteX3" fmla="*/ 3424374 w 3587952"/>
                <a:gd name="connsiteY3" fmla="*/ 350700 h 1215222"/>
                <a:gd name="connsiteX4" fmla="*/ 3587952 w 3587952"/>
                <a:gd name="connsiteY4" fmla="*/ 590790 h 1215222"/>
                <a:gd name="connsiteX5" fmla="*/ 3437851 w 3587952"/>
                <a:gd name="connsiteY5" fmla="*/ 868581 h 1215222"/>
                <a:gd name="connsiteX6" fmla="*/ 3427074 w 3587952"/>
                <a:gd name="connsiteY6" fmla="*/ 590399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427520 w 3587952"/>
                <a:gd name="connsiteY2" fmla="*/ 537247 h 1215222"/>
                <a:gd name="connsiteX3" fmla="*/ 3424374 w 3587952"/>
                <a:gd name="connsiteY3" fmla="*/ 350700 h 1215222"/>
                <a:gd name="connsiteX4" fmla="*/ 3587952 w 3587952"/>
                <a:gd name="connsiteY4" fmla="*/ 590790 h 1215222"/>
                <a:gd name="connsiteX5" fmla="*/ 3437851 w 3587952"/>
                <a:gd name="connsiteY5" fmla="*/ 868581 h 1215222"/>
                <a:gd name="connsiteX6" fmla="*/ 3305766 w 3587952"/>
                <a:gd name="connsiteY6" fmla="*/ 577832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427520 w 3587952"/>
                <a:gd name="connsiteY2" fmla="*/ 537247 h 1215222"/>
                <a:gd name="connsiteX3" fmla="*/ 3424374 w 3587952"/>
                <a:gd name="connsiteY3" fmla="*/ 350700 h 1215222"/>
                <a:gd name="connsiteX4" fmla="*/ 3587952 w 3587952"/>
                <a:gd name="connsiteY4" fmla="*/ 590790 h 1215222"/>
                <a:gd name="connsiteX5" fmla="*/ 3303064 w 3587952"/>
                <a:gd name="connsiteY5" fmla="*/ 843447 h 1215222"/>
                <a:gd name="connsiteX6" fmla="*/ 3305766 w 3587952"/>
                <a:gd name="connsiteY6" fmla="*/ 577832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312951 w 3587952"/>
                <a:gd name="connsiteY2" fmla="*/ 524681 h 1215222"/>
                <a:gd name="connsiteX3" fmla="*/ 3424374 w 3587952"/>
                <a:gd name="connsiteY3" fmla="*/ 350700 h 1215222"/>
                <a:gd name="connsiteX4" fmla="*/ 3587952 w 3587952"/>
                <a:gd name="connsiteY4" fmla="*/ 590790 h 1215222"/>
                <a:gd name="connsiteX5" fmla="*/ 3303064 w 3587952"/>
                <a:gd name="connsiteY5" fmla="*/ 843447 h 1215222"/>
                <a:gd name="connsiteX6" fmla="*/ 3305766 w 3587952"/>
                <a:gd name="connsiteY6" fmla="*/ 577832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312951 w 3587952"/>
                <a:gd name="connsiteY2" fmla="*/ 524681 h 1215222"/>
                <a:gd name="connsiteX3" fmla="*/ 3323284 w 3587952"/>
                <a:gd name="connsiteY3" fmla="*/ 325566 h 1215222"/>
                <a:gd name="connsiteX4" fmla="*/ 3587952 w 3587952"/>
                <a:gd name="connsiteY4" fmla="*/ 590790 h 1215222"/>
                <a:gd name="connsiteX5" fmla="*/ 3303064 w 3587952"/>
                <a:gd name="connsiteY5" fmla="*/ 843447 h 1215222"/>
                <a:gd name="connsiteX6" fmla="*/ 3305766 w 3587952"/>
                <a:gd name="connsiteY6" fmla="*/ 577832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312951 w 3587952"/>
                <a:gd name="connsiteY2" fmla="*/ 524681 h 1215222"/>
                <a:gd name="connsiteX3" fmla="*/ 3296327 w 3587952"/>
                <a:gd name="connsiteY3" fmla="*/ 325566 h 1215222"/>
                <a:gd name="connsiteX4" fmla="*/ 3587952 w 3587952"/>
                <a:gd name="connsiteY4" fmla="*/ 590790 h 1215222"/>
                <a:gd name="connsiteX5" fmla="*/ 3303064 w 3587952"/>
                <a:gd name="connsiteY5" fmla="*/ 843447 h 1215222"/>
                <a:gd name="connsiteX6" fmla="*/ 3305766 w 3587952"/>
                <a:gd name="connsiteY6" fmla="*/ 577832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285994 w 3587952"/>
                <a:gd name="connsiteY2" fmla="*/ 524681 h 1215222"/>
                <a:gd name="connsiteX3" fmla="*/ 3296327 w 3587952"/>
                <a:gd name="connsiteY3" fmla="*/ 325566 h 1215222"/>
                <a:gd name="connsiteX4" fmla="*/ 3587952 w 3587952"/>
                <a:gd name="connsiteY4" fmla="*/ 590790 h 1215222"/>
                <a:gd name="connsiteX5" fmla="*/ 3303064 w 3587952"/>
                <a:gd name="connsiteY5" fmla="*/ 843447 h 1215222"/>
                <a:gd name="connsiteX6" fmla="*/ 3305766 w 3587952"/>
                <a:gd name="connsiteY6" fmla="*/ 577832 h 1215222"/>
                <a:gd name="connsiteX7" fmla="*/ 2334430 w 3587952"/>
                <a:gd name="connsiteY7" fmla="*/ 611828 h 1215222"/>
                <a:gd name="connsiteX8" fmla="*/ 0 w 3587952"/>
                <a:gd name="connsiteY8" fmla="*/ 1215222 h 1215222"/>
                <a:gd name="connsiteX9" fmla="*/ 3593 w 3587952"/>
                <a:gd name="connsiteY9" fmla="*/ 0 h 1215222"/>
                <a:gd name="connsiteX0" fmla="*/ 3593 w 3587952"/>
                <a:gd name="connsiteY0" fmla="*/ 0 h 1215222"/>
                <a:gd name="connsiteX1" fmla="*/ 1707670 w 3587952"/>
                <a:gd name="connsiteY1" fmla="*/ 297654 h 1215222"/>
                <a:gd name="connsiteX2" fmla="*/ 3306212 w 3587952"/>
                <a:gd name="connsiteY2" fmla="*/ 524681 h 1215222"/>
                <a:gd name="connsiteX3" fmla="*/ 3296327 w 3587952"/>
                <a:gd name="connsiteY3" fmla="*/ 325566 h 1215222"/>
                <a:gd name="connsiteX4" fmla="*/ 3587952 w 3587952"/>
                <a:gd name="connsiteY4" fmla="*/ 590790 h 1215222"/>
                <a:gd name="connsiteX5" fmla="*/ 3303064 w 3587952"/>
                <a:gd name="connsiteY5" fmla="*/ 843447 h 1215222"/>
                <a:gd name="connsiteX6" fmla="*/ 3305766 w 3587952"/>
                <a:gd name="connsiteY6" fmla="*/ 577832 h 1215222"/>
                <a:gd name="connsiteX7" fmla="*/ 2334430 w 3587952"/>
                <a:gd name="connsiteY7" fmla="*/ 611828 h 1215222"/>
                <a:gd name="connsiteX8" fmla="*/ 0 w 3587952"/>
                <a:gd name="connsiteY8" fmla="*/ 1215222 h 1215222"/>
                <a:gd name="connsiteX9" fmla="*/ 3593 w 3587952"/>
                <a:gd name="connsiteY9" fmla="*/ 0 h 1215222"/>
                <a:gd name="connsiteX0" fmla="*/ 3593 w 3446426"/>
                <a:gd name="connsiteY0" fmla="*/ 0 h 1215222"/>
                <a:gd name="connsiteX1" fmla="*/ 1707670 w 3446426"/>
                <a:gd name="connsiteY1" fmla="*/ 297654 h 1215222"/>
                <a:gd name="connsiteX2" fmla="*/ 3306212 w 3446426"/>
                <a:gd name="connsiteY2" fmla="*/ 524681 h 1215222"/>
                <a:gd name="connsiteX3" fmla="*/ 3296327 w 3446426"/>
                <a:gd name="connsiteY3" fmla="*/ 325566 h 1215222"/>
                <a:gd name="connsiteX4" fmla="*/ 3446426 w 3446426"/>
                <a:gd name="connsiteY4" fmla="*/ 540523 h 1215222"/>
                <a:gd name="connsiteX5" fmla="*/ 3303064 w 3446426"/>
                <a:gd name="connsiteY5" fmla="*/ 843447 h 1215222"/>
                <a:gd name="connsiteX6" fmla="*/ 3305766 w 3446426"/>
                <a:gd name="connsiteY6" fmla="*/ 577832 h 1215222"/>
                <a:gd name="connsiteX7" fmla="*/ 2334430 w 3446426"/>
                <a:gd name="connsiteY7" fmla="*/ 611828 h 1215222"/>
                <a:gd name="connsiteX8" fmla="*/ 0 w 3446426"/>
                <a:gd name="connsiteY8" fmla="*/ 1215222 h 1215222"/>
                <a:gd name="connsiteX9" fmla="*/ 3593 w 3446426"/>
                <a:gd name="connsiteY9" fmla="*/ 0 h 1215222"/>
                <a:gd name="connsiteX0" fmla="*/ 3593 w 3446426"/>
                <a:gd name="connsiteY0" fmla="*/ 0 h 1215222"/>
                <a:gd name="connsiteX1" fmla="*/ 1707670 w 3446426"/>
                <a:gd name="connsiteY1" fmla="*/ 297654 h 1215222"/>
                <a:gd name="connsiteX2" fmla="*/ 3306212 w 3446426"/>
                <a:gd name="connsiteY2" fmla="*/ 524681 h 1215222"/>
                <a:gd name="connsiteX3" fmla="*/ 3296327 w 3446426"/>
                <a:gd name="connsiteY3" fmla="*/ 325566 h 1215222"/>
                <a:gd name="connsiteX4" fmla="*/ 3446426 w 3446426"/>
                <a:gd name="connsiteY4" fmla="*/ 540523 h 1215222"/>
                <a:gd name="connsiteX5" fmla="*/ 3303064 w 3446426"/>
                <a:gd name="connsiteY5" fmla="*/ 768046 h 1215222"/>
                <a:gd name="connsiteX6" fmla="*/ 3305766 w 3446426"/>
                <a:gd name="connsiteY6" fmla="*/ 577832 h 1215222"/>
                <a:gd name="connsiteX7" fmla="*/ 2334430 w 3446426"/>
                <a:gd name="connsiteY7" fmla="*/ 611828 h 1215222"/>
                <a:gd name="connsiteX8" fmla="*/ 0 w 3446426"/>
                <a:gd name="connsiteY8" fmla="*/ 1215222 h 1215222"/>
                <a:gd name="connsiteX9" fmla="*/ 3593 w 3446426"/>
                <a:gd name="connsiteY9" fmla="*/ 0 h 1215222"/>
                <a:gd name="connsiteX0" fmla="*/ 3593 w 3446426"/>
                <a:gd name="connsiteY0" fmla="*/ 0 h 1215222"/>
                <a:gd name="connsiteX1" fmla="*/ 1707670 w 3446426"/>
                <a:gd name="connsiteY1" fmla="*/ 297654 h 1215222"/>
                <a:gd name="connsiteX2" fmla="*/ 3306212 w 3446426"/>
                <a:gd name="connsiteY2" fmla="*/ 524681 h 1215222"/>
                <a:gd name="connsiteX3" fmla="*/ 3303067 w 3446426"/>
                <a:gd name="connsiteY3" fmla="*/ 363267 h 1215222"/>
                <a:gd name="connsiteX4" fmla="*/ 3446426 w 3446426"/>
                <a:gd name="connsiteY4" fmla="*/ 540523 h 1215222"/>
                <a:gd name="connsiteX5" fmla="*/ 3303064 w 3446426"/>
                <a:gd name="connsiteY5" fmla="*/ 768046 h 1215222"/>
                <a:gd name="connsiteX6" fmla="*/ 3305766 w 3446426"/>
                <a:gd name="connsiteY6" fmla="*/ 577832 h 1215222"/>
                <a:gd name="connsiteX7" fmla="*/ 2334430 w 3446426"/>
                <a:gd name="connsiteY7" fmla="*/ 611828 h 1215222"/>
                <a:gd name="connsiteX8" fmla="*/ 0 w 3446426"/>
                <a:gd name="connsiteY8" fmla="*/ 1215222 h 1215222"/>
                <a:gd name="connsiteX9" fmla="*/ 3593 w 3446426"/>
                <a:gd name="connsiteY9" fmla="*/ 0 h 1215222"/>
                <a:gd name="connsiteX0" fmla="*/ 3593 w 3446426"/>
                <a:gd name="connsiteY0" fmla="*/ 0 h 1215222"/>
                <a:gd name="connsiteX1" fmla="*/ 1707670 w 3446426"/>
                <a:gd name="connsiteY1" fmla="*/ 297654 h 1215222"/>
                <a:gd name="connsiteX2" fmla="*/ 3306212 w 3446426"/>
                <a:gd name="connsiteY2" fmla="*/ 524681 h 1215222"/>
                <a:gd name="connsiteX3" fmla="*/ 3303067 w 3446426"/>
                <a:gd name="connsiteY3" fmla="*/ 363267 h 1215222"/>
                <a:gd name="connsiteX4" fmla="*/ 3446426 w 3446426"/>
                <a:gd name="connsiteY4" fmla="*/ 540523 h 1215222"/>
                <a:gd name="connsiteX5" fmla="*/ 3303064 w 3446426"/>
                <a:gd name="connsiteY5" fmla="*/ 768046 h 1215222"/>
                <a:gd name="connsiteX6" fmla="*/ 3305766 w 3446426"/>
                <a:gd name="connsiteY6" fmla="*/ 577832 h 1215222"/>
                <a:gd name="connsiteX7" fmla="*/ 2327690 w 3446426"/>
                <a:gd name="connsiteY7" fmla="*/ 611828 h 1215222"/>
                <a:gd name="connsiteX8" fmla="*/ 0 w 3446426"/>
                <a:gd name="connsiteY8" fmla="*/ 1215222 h 1215222"/>
                <a:gd name="connsiteX9" fmla="*/ 3593 w 3446426"/>
                <a:gd name="connsiteY9" fmla="*/ 0 h 1215222"/>
                <a:gd name="connsiteX0" fmla="*/ 3593 w 3446426"/>
                <a:gd name="connsiteY0" fmla="*/ 0 h 1215222"/>
                <a:gd name="connsiteX1" fmla="*/ 1707670 w 3446426"/>
                <a:gd name="connsiteY1" fmla="*/ 297654 h 1215222"/>
                <a:gd name="connsiteX2" fmla="*/ 2536610 w 3446426"/>
                <a:gd name="connsiteY2" fmla="*/ 486157 h 1215222"/>
                <a:gd name="connsiteX3" fmla="*/ 3306212 w 3446426"/>
                <a:gd name="connsiteY3" fmla="*/ 524681 h 1215222"/>
                <a:gd name="connsiteX4" fmla="*/ 3303067 w 3446426"/>
                <a:gd name="connsiteY4" fmla="*/ 363267 h 1215222"/>
                <a:gd name="connsiteX5" fmla="*/ 3446426 w 3446426"/>
                <a:gd name="connsiteY5" fmla="*/ 540523 h 1215222"/>
                <a:gd name="connsiteX6" fmla="*/ 3303064 w 3446426"/>
                <a:gd name="connsiteY6" fmla="*/ 768046 h 1215222"/>
                <a:gd name="connsiteX7" fmla="*/ 3305766 w 3446426"/>
                <a:gd name="connsiteY7" fmla="*/ 577832 h 1215222"/>
                <a:gd name="connsiteX8" fmla="*/ 2327690 w 3446426"/>
                <a:gd name="connsiteY8" fmla="*/ 611828 h 1215222"/>
                <a:gd name="connsiteX9" fmla="*/ 0 w 3446426"/>
                <a:gd name="connsiteY9" fmla="*/ 1215222 h 1215222"/>
                <a:gd name="connsiteX10" fmla="*/ 3593 w 3446426"/>
                <a:gd name="connsiteY10" fmla="*/ 0 h 1215222"/>
                <a:gd name="connsiteX0" fmla="*/ 3593 w 3446426"/>
                <a:gd name="connsiteY0" fmla="*/ 0 h 1215222"/>
                <a:gd name="connsiteX1" fmla="*/ 1707670 w 3446426"/>
                <a:gd name="connsiteY1" fmla="*/ 297654 h 1215222"/>
                <a:gd name="connsiteX2" fmla="*/ 2536610 w 3446426"/>
                <a:gd name="connsiteY2" fmla="*/ 486157 h 1215222"/>
                <a:gd name="connsiteX3" fmla="*/ 3306212 w 3446426"/>
                <a:gd name="connsiteY3" fmla="*/ 524681 h 1215222"/>
                <a:gd name="connsiteX4" fmla="*/ 3303067 w 3446426"/>
                <a:gd name="connsiteY4" fmla="*/ 363267 h 1215222"/>
                <a:gd name="connsiteX5" fmla="*/ 3446426 w 3446426"/>
                <a:gd name="connsiteY5" fmla="*/ 540523 h 1215222"/>
                <a:gd name="connsiteX6" fmla="*/ 3303064 w 3446426"/>
                <a:gd name="connsiteY6" fmla="*/ 768046 h 1215222"/>
                <a:gd name="connsiteX7" fmla="*/ 3305766 w 3446426"/>
                <a:gd name="connsiteY7" fmla="*/ 577832 h 1215222"/>
                <a:gd name="connsiteX8" fmla="*/ 2327690 w 3446426"/>
                <a:gd name="connsiteY8" fmla="*/ 611828 h 1215222"/>
                <a:gd name="connsiteX9" fmla="*/ 0 w 3446426"/>
                <a:gd name="connsiteY9" fmla="*/ 1215222 h 1215222"/>
                <a:gd name="connsiteX10" fmla="*/ 3593 w 3446426"/>
                <a:gd name="connsiteY10" fmla="*/ 0 h 1215222"/>
                <a:gd name="connsiteX0" fmla="*/ 3593 w 3446426"/>
                <a:gd name="connsiteY0" fmla="*/ 0 h 1215222"/>
                <a:gd name="connsiteX1" fmla="*/ 1707670 w 3446426"/>
                <a:gd name="connsiteY1" fmla="*/ 297654 h 1215222"/>
                <a:gd name="connsiteX2" fmla="*/ 2536610 w 3446426"/>
                <a:gd name="connsiteY2" fmla="*/ 523858 h 1215222"/>
                <a:gd name="connsiteX3" fmla="*/ 3306212 w 3446426"/>
                <a:gd name="connsiteY3" fmla="*/ 524681 h 1215222"/>
                <a:gd name="connsiteX4" fmla="*/ 3303067 w 3446426"/>
                <a:gd name="connsiteY4" fmla="*/ 363267 h 1215222"/>
                <a:gd name="connsiteX5" fmla="*/ 3446426 w 3446426"/>
                <a:gd name="connsiteY5" fmla="*/ 540523 h 1215222"/>
                <a:gd name="connsiteX6" fmla="*/ 3303064 w 3446426"/>
                <a:gd name="connsiteY6" fmla="*/ 768046 h 1215222"/>
                <a:gd name="connsiteX7" fmla="*/ 3305766 w 3446426"/>
                <a:gd name="connsiteY7" fmla="*/ 577832 h 1215222"/>
                <a:gd name="connsiteX8" fmla="*/ 2327690 w 3446426"/>
                <a:gd name="connsiteY8" fmla="*/ 611828 h 1215222"/>
                <a:gd name="connsiteX9" fmla="*/ 0 w 3446426"/>
                <a:gd name="connsiteY9" fmla="*/ 1215222 h 1215222"/>
                <a:gd name="connsiteX10" fmla="*/ 3593 w 3446426"/>
                <a:gd name="connsiteY10" fmla="*/ 0 h 1215222"/>
                <a:gd name="connsiteX0" fmla="*/ 3593 w 3446426"/>
                <a:gd name="connsiteY0" fmla="*/ 0 h 1215222"/>
                <a:gd name="connsiteX1" fmla="*/ 1707670 w 3446426"/>
                <a:gd name="connsiteY1" fmla="*/ 297654 h 1215222"/>
                <a:gd name="connsiteX2" fmla="*/ 2536610 w 3446426"/>
                <a:gd name="connsiteY2" fmla="*/ 523858 h 1215222"/>
                <a:gd name="connsiteX3" fmla="*/ 3306212 w 3446426"/>
                <a:gd name="connsiteY3" fmla="*/ 524681 h 1215222"/>
                <a:gd name="connsiteX4" fmla="*/ 3303067 w 3446426"/>
                <a:gd name="connsiteY4" fmla="*/ 363267 h 1215222"/>
                <a:gd name="connsiteX5" fmla="*/ 3446426 w 3446426"/>
                <a:gd name="connsiteY5" fmla="*/ 540523 h 1215222"/>
                <a:gd name="connsiteX6" fmla="*/ 3303064 w 3446426"/>
                <a:gd name="connsiteY6" fmla="*/ 768046 h 1215222"/>
                <a:gd name="connsiteX7" fmla="*/ 3305766 w 3446426"/>
                <a:gd name="connsiteY7" fmla="*/ 577832 h 1215222"/>
                <a:gd name="connsiteX8" fmla="*/ 2327690 w 3446426"/>
                <a:gd name="connsiteY8" fmla="*/ 611828 h 1215222"/>
                <a:gd name="connsiteX9" fmla="*/ 663071 w 3446426"/>
                <a:gd name="connsiteY9" fmla="*/ 825463 h 1215222"/>
                <a:gd name="connsiteX10" fmla="*/ 0 w 3446426"/>
                <a:gd name="connsiteY10" fmla="*/ 1215222 h 1215222"/>
                <a:gd name="connsiteX11" fmla="*/ 3593 w 3446426"/>
                <a:gd name="connsiteY11" fmla="*/ 0 h 1215222"/>
                <a:gd name="connsiteX0" fmla="*/ 3593 w 3446426"/>
                <a:gd name="connsiteY0" fmla="*/ 0 h 1215222"/>
                <a:gd name="connsiteX1" fmla="*/ 1707670 w 3446426"/>
                <a:gd name="connsiteY1" fmla="*/ 297654 h 1215222"/>
                <a:gd name="connsiteX2" fmla="*/ 2536610 w 3446426"/>
                <a:gd name="connsiteY2" fmla="*/ 523858 h 1215222"/>
                <a:gd name="connsiteX3" fmla="*/ 3306212 w 3446426"/>
                <a:gd name="connsiteY3" fmla="*/ 524681 h 1215222"/>
                <a:gd name="connsiteX4" fmla="*/ 3303067 w 3446426"/>
                <a:gd name="connsiteY4" fmla="*/ 363267 h 1215222"/>
                <a:gd name="connsiteX5" fmla="*/ 3446426 w 3446426"/>
                <a:gd name="connsiteY5" fmla="*/ 540523 h 1215222"/>
                <a:gd name="connsiteX6" fmla="*/ 3303064 w 3446426"/>
                <a:gd name="connsiteY6" fmla="*/ 768046 h 1215222"/>
                <a:gd name="connsiteX7" fmla="*/ 3305766 w 3446426"/>
                <a:gd name="connsiteY7" fmla="*/ 577832 h 1215222"/>
                <a:gd name="connsiteX8" fmla="*/ 2327690 w 3446426"/>
                <a:gd name="connsiteY8" fmla="*/ 611828 h 1215222"/>
                <a:gd name="connsiteX9" fmla="*/ 1626798 w 3446426"/>
                <a:gd name="connsiteY9" fmla="*/ 636960 h 1215222"/>
                <a:gd name="connsiteX10" fmla="*/ 663071 w 3446426"/>
                <a:gd name="connsiteY10" fmla="*/ 825463 h 1215222"/>
                <a:gd name="connsiteX11" fmla="*/ 0 w 3446426"/>
                <a:gd name="connsiteY11" fmla="*/ 1215222 h 1215222"/>
                <a:gd name="connsiteX12" fmla="*/ 3593 w 3446426"/>
                <a:gd name="connsiteY12" fmla="*/ 0 h 1215222"/>
                <a:gd name="connsiteX0" fmla="*/ 3593 w 3446426"/>
                <a:gd name="connsiteY0" fmla="*/ 37859 h 1253081"/>
                <a:gd name="connsiteX1" fmla="*/ 912427 w 3446426"/>
                <a:gd name="connsiteY1" fmla="*/ 461182 h 1253081"/>
                <a:gd name="connsiteX2" fmla="*/ 1707670 w 3446426"/>
                <a:gd name="connsiteY2" fmla="*/ 335513 h 1253081"/>
                <a:gd name="connsiteX3" fmla="*/ 2536610 w 3446426"/>
                <a:gd name="connsiteY3" fmla="*/ 561717 h 1253081"/>
                <a:gd name="connsiteX4" fmla="*/ 3306212 w 3446426"/>
                <a:gd name="connsiteY4" fmla="*/ 562540 h 1253081"/>
                <a:gd name="connsiteX5" fmla="*/ 3303067 w 3446426"/>
                <a:gd name="connsiteY5" fmla="*/ 401126 h 1253081"/>
                <a:gd name="connsiteX6" fmla="*/ 3446426 w 3446426"/>
                <a:gd name="connsiteY6" fmla="*/ 578382 h 1253081"/>
                <a:gd name="connsiteX7" fmla="*/ 3303064 w 3446426"/>
                <a:gd name="connsiteY7" fmla="*/ 805905 h 1253081"/>
                <a:gd name="connsiteX8" fmla="*/ 3305766 w 3446426"/>
                <a:gd name="connsiteY8" fmla="*/ 615691 h 1253081"/>
                <a:gd name="connsiteX9" fmla="*/ 2327690 w 3446426"/>
                <a:gd name="connsiteY9" fmla="*/ 649687 h 1253081"/>
                <a:gd name="connsiteX10" fmla="*/ 1626798 w 3446426"/>
                <a:gd name="connsiteY10" fmla="*/ 674819 h 1253081"/>
                <a:gd name="connsiteX11" fmla="*/ 663071 w 3446426"/>
                <a:gd name="connsiteY11" fmla="*/ 863322 h 1253081"/>
                <a:gd name="connsiteX12" fmla="*/ 0 w 3446426"/>
                <a:gd name="connsiteY12" fmla="*/ 1253081 h 1253081"/>
                <a:gd name="connsiteX13" fmla="*/ 3593 w 3446426"/>
                <a:gd name="connsiteY13" fmla="*/ 37859 h 1253081"/>
                <a:gd name="connsiteX0" fmla="*/ 3593 w 3446426"/>
                <a:gd name="connsiteY0" fmla="*/ 37859 h 1253081"/>
                <a:gd name="connsiteX1" fmla="*/ 912427 w 3446426"/>
                <a:gd name="connsiteY1" fmla="*/ 461182 h 1253081"/>
                <a:gd name="connsiteX2" fmla="*/ 1707670 w 3446426"/>
                <a:gd name="connsiteY2" fmla="*/ 335513 h 1253081"/>
                <a:gd name="connsiteX3" fmla="*/ 2536610 w 3446426"/>
                <a:gd name="connsiteY3" fmla="*/ 561717 h 1253081"/>
                <a:gd name="connsiteX4" fmla="*/ 3306212 w 3446426"/>
                <a:gd name="connsiteY4" fmla="*/ 562540 h 1253081"/>
                <a:gd name="connsiteX5" fmla="*/ 3303067 w 3446426"/>
                <a:gd name="connsiteY5" fmla="*/ 401126 h 1253081"/>
                <a:gd name="connsiteX6" fmla="*/ 3446426 w 3446426"/>
                <a:gd name="connsiteY6" fmla="*/ 578382 h 1253081"/>
                <a:gd name="connsiteX7" fmla="*/ 3303064 w 3446426"/>
                <a:gd name="connsiteY7" fmla="*/ 805905 h 1253081"/>
                <a:gd name="connsiteX8" fmla="*/ 3305766 w 3446426"/>
                <a:gd name="connsiteY8" fmla="*/ 615691 h 1253081"/>
                <a:gd name="connsiteX9" fmla="*/ 2327690 w 3446426"/>
                <a:gd name="connsiteY9" fmla="*/ 649687 h 1253081"/>
                <a:gd name="connsiteX10" fmla="*/ 1626798 w 3446426"/>
                <a:gd name="connsiteY10" fmla="*/ 674819 h 1253081"/>
                <a:gd name="connsiteX11" fmla="*/ 1033735 w 3446426"/>
                <a:gd name="connsiteY11" fmla="*/ 637118 h 1253081"/>
                <a:gd name="connsiteX12" fmla="*/ 663071 w 3446426"/>
                <a:gd name="connsiteY12" fmla="*/ 863322 h 1253081"/>
                <a:gd name="connsiteX13" fmla="*/ 0 w 3446426"/>
                <a:gd name="connsiteY13" fmla="*/ 1253081 h 1253081"/>
                <a:gd name="connsiteX14" fmla="*/ 3593 w 3446426"/>
                <a:gd name="connsiteY14" fmla="*/ 37859 h 1253081"/>
                <a:gd name="connsiteX0" fmla="*/ 3593 w 3446426"/>
                <a:gd name="connsiteY0" fmla="*/ 37859 h 1253081"/>
                <a:gd name="connsiteX1" fmla="*/ 912427 w 3446426"/>
                <a:gd name="connsiteY1" fmla="*/ 461182 h 1253081"/>
                <a:gd name="connsiteX2" fmla="*/ 1748106 w 3446426"/>
                <a:gd name="connsiteY2" fmla="*/ 498882 h 1253081"/>
                <a:gd name="connsiteX3" fmla="*/ 2536610 w 3446426"/>
                <a:gd name="connsiteY3" fmla="*/ 561717 h 1253081"/>
                <a:gd name="connsiteX4" fmla="*/ 3306212 w 3446426"/>
                <a:gd name="connsiteY4" fmla="*/ 562540 h 1253081"/>
                <a:gd name="connsiteX5" fmla="*/ 3303067 w 3446426"/>
                <a:gd name="connsiteY5" fmla="*/ 401126 h 1253081"/>
                <a:gd name="connsiteX6" fmla="*/ 3446426 w 3446426"/>
                <a:gd name="connsiteY6" fmla="*/ 578382 h 1253081"/>
                <a:gd name="connsiteX7" fmla="*/ 3303064 w 3446426"/>
                <a:gd name="connsiteY7" fmla="*/ 805905 h 1253081"/>
                <a:gd name="connsiteX8" fmla="*/ 3305766 w 3446426"/>
                <a:gd name="connsiteY8" fmla="*/ 615691 h 1253081"/>
                <a:gd name="connsiteX9" fmla="*/ 2327690 w 3446426"/>
                <a:gd name="connsiteY9" fmla="*/ 649687 h 1253081"/>
                <a:gd name="connsiteX10" fmla="*/ 1626798 w 3446426"/>
                <a:gd name="connsiteY10" fmla="*/ 674819 h 1253081"/>
                <a:gd name="connsiteX11" fmla="*/ 1033735 w 3446426"/>
                <a:gd name="connsiteY11" fmla="*/ 637118 h 1253081"/>
                <a:gd name="connsiteX12" fmla="*/ 663071 w 3446426"/>
                <a:gd name="connsiteY12" fmla="*/ 863322 h 1253081"/>
                <a:gd name="connsiteX13" fmla="*/ 0 w 3446426"/>
                <a:gd name="connsiteY13" fmla="*/ 1253081 h 1253081"/>
                <a:gd name="connsiteX14" fmla="*/ 3593 w 3446426"/>
                <a:gd name="connsiteY14" fmla="*/ 37859 h 1253081"/>
                <a:gd name="connsiteX0" fmla="*/ 3593 w 3446426"/>
                <a:gd name="connsiteY0" fmla="*/ 37859 h 1253081"/>
                <a:gd name="connsiteX1" fmla="*/ 912427 w 3446426"/>
                <a:gd name="connsiteY1" fmla="*/ 461182 h 1253081"/>
                <a:gd name="connsiteX2" fmla="*/ 1748106 w 3446426"/>
                <a:gd name="connsiteY2" fmla="*/ 498882 h 1253081"/>
                <a:gd name="connsiteX3" fmla="*/ 2536610 w 3446426"/>
                <a:gd name="connsiteY3" fmla="*/ 561717 h 1253081"/>
                <a:gd name="connsiteX4" fmla="*/ 3306212 w 3446426"/>
                <a:gd name="connsiteY4" fmla="*/ 562540 h 1253081"/>
                <a:gd name="connsiteX5" fmla="*/ 3303067 w 3446426"/>
                <a:gd name="connsiteY5" fmla="*/ 401126 h 1253081"/>
                <a:gd name="connsiteX6" fmla="*/ 3446426 w 3446426"/>
                <a:gd name="connsiteY6" fmla="*/ 578382 h 1253081"/>
                <a:gd name="connsiteX7" fmla="*/ 3303064 w 3446426"/>
                <a:gd name="connsiteY7" fmla="*/ 805905 h 1253081"/>
                <a:gd name="connsiteX8" fmla="*/ 3305766 w 3446426"/>
                <a:gd name="connsiteY8" fmla="*/ 615691 h 1253081"/>
                <a:gd name="connsiteX9" fmla="*/ 2327690 w 3446426"/>
                <a:gd name="connsiteY9" fmla="*/ 649687 h 1253081"/>
                <a:gd name="connsiteX10" fmla="*/ 1626798 w 3446426"/>
                <a:gd name="connsiteY10" fmla="*/ 674819 h 1253081"/>
                <a:gd name="connsiteX11" fmla="*/ 1033735 w 3446426"/>
                <a:gd name="connsiteY11" fmla="*/ 637118 h 1253081"/>
                <a:gd name="connsiteX12" fmla="*/ 663071 w 3446426"/>
                <a:gd name="connsiteY12" fmla="*/ 863322 h 1253081"/>
                <a:gd name="connsiteX13" fmla="*/ 0 w 3446426"/>
                <a:gd name="connsiteY13" fmla="*/ 1253081 h 1253081"/>
                <a:gd name="connsiteX14" fmla="*/ 3593 w 3446426"/>
                <a:gd name="connsiteY14" fmla="*/ 37859 h 1253081"/>
                <a:gd name="connsiteX0" fmla="*/ 3593 w 3446426"/>
                <a:gd name="connsiteY0" fmla="*/ 37859 h 1253081"/>
                <a:gd name="connsiteX1" fmla="*/ 912427 w 3446426"/>
                <a:gd name="connsiteY1" fmla="*/ 461182 h 1253081"/>
                <a:gd name="connsiteX2" fmla="*/ 1768324 w 3446426"/>
                <a:gd name="connsiteY2" fmla="*/ 536583 h 1253081"/>
                <a:gd name="connsiteX3" fmla="*/ 2536610 w 3446426"/>
                <a:gd name="connsiteY3" fmla="*/ 561717 h 1253081"/>
                <a:gd name="connsiteX4" fmla="*/ 3306212 w 3446426"/>
                <a:gd name="connsiteY4" fmla="*/ 562540 h 1253081"/>
                <a:gd name="connsiteX5" fmla="*/ 3303067 w 3446426"/>
                <a:gd name="connsiteY5" fmla="*/ 401126 h 1253081"/>
                <a:gd name="connsiteX6" fmla="*/ 3446426 w 3446426"/>
                <a:gd name="connsiteY6" fmla="*/ 578382 h 1253081"/>
                <a:gd name="connsiteX7" fmla="*/ 3303064 w 3446426"/>
                <a:gd name="connsiteY7" fmla="*/ 805905 h 1253081"/>
                <a:gd name="connsiteX8" fmla="*/ 3305766 w 3446426"/>
                <a:gd name="connsiteY8" fmla="*/ 615691 h 1253081"/>
                <a:gd name="connsiteX9" fmla="*/ 2327690 w 3446426"/>
                <a:gd name="connsiteY9" fmla="*/ 649687 h 1253081"/>
                <a:gd name="connsiteX10" fmla="*/ 1626798 w 3446426"/>
                <a:gd name="connsiteY10" fmla="*/ 674819 h 1253081"/>
                <a:gd name="connsiteX11" fmla="*/ 1033735 w 3446426"/>
                <a:gd name="connsiteY11" fmla="*/ 637118 h 1253081"/>
                <a:gd name="connsiteX12" fmla="*/ 663071 w 3446426"/>
                <a:gd name="connsiteY12" fmla="*/ 863322 h 1253081"/>
                <a:gd name="connsiteX13" fmla="*/ 0 w 3446426"/>
                <a:gd name="connsiteY13" fmla="*/ 1253081 h 1253081"/>
                <a:gd name="connsiteX14" fmla="*/ 3593 w 3446426"/>
                <a:gd name="connsiteY14" fmla="*/ 37859 h 1253081"/>
                <a:gd name="connsiteX0" fmla="*/ 3593 w 3446426"/>
                <a:gd name="connsiteY0" fmla="*/ 37859 h 1253081"/>
                <a:gd name="connsiteX1" fmla="*/ 912427 w 3446426"/>
                <a:gd name="connsiteY1" fmla="*/ 461182 h 1253081"/>
                <a:gd name="connsiteX2" fmla="*/ 1768324 w 3446426"/>
                <a:gd name="connsiteY2" fmla="*/ 536583 h 1253081"/>
                <a:gd name="connsiteX3" fmla="*/ 2536610 w 3446426"/>
                <a:gd name="connsiteY3" fmla="*/ 561717 h 1253081"/>
                <a:gd name="connsiteX4" fmla="*/ 3306212 w 3446426"/>
                <a:gd name="connsiteY4" fmla="*/ 562540 h 1253081"/>
                <a:gd name="connsiteX5" fmla="*/ 3303067 w 3446426"/>
                <a:gd name="connsiteY5" fmla="*/ 401126 h 1253081"/>
                <a:gd name="connsiteX6" fmla="*/ 3446426 w 3446426"/>
                <a:gd name="connsiteY6" fmla="*/ 578382 h 1253081"/>
                <a:gd name="connsiteX7" fmla="*/ 3303064 w 3446426"/>
                <a:gd name="connsiteY7" fmla="*/ 805905 h 1253081"/>
                <a:gd name="connsiteX8" fmla="*/ 3305766 w 3446426"/>
                <a:gd name="connsiteY8" fmla="*/ 615691 h 1253081"/>
                <a:gd name="connsiteX9" fmla="*/ 2327690 w 3446426"/>
                <a:gd name="connsiteY9" fmla="*/ 649687 h 1253081"/>
                <a:gd name="connsiteX10" fmla="*/ 1626798 w 3446426"/>
                <a:gd name="connsiteY10" fmla="*/ 674819 h 1253081"/>
                <a:gd name="connsiteX11" fmla="*/ 1033735 w 3446426"/>
                <a:gd name="connsiteY11" fmla="*/ 637118 h 1253081"/>
                <a:gd name="connsiteX12" fmla="*/ 663071 w 3446426"/>
                <a:gd name="connsiteY12" fmla="*/ 863322 h 1253081"/>
                <a:gd name="connsiteX13" fmla="*/ 0 w 3446426"/>
                <a:gd name="connsiteY13" fmla="*/ 1253081 h 1253081"/>
                <a:gd name="connsiteX14" fmla="*/ 3593 w 3446426"/>
                <a:gd name="connsiteY14" fmla="*/ 37859 h 1253081"/>
                <a:gd name="connsiteX0" fmla="*/ 3593 w 3446426"/>
                <a:gd name="connsiteY0" fmla="*/ 35907 h 1251129"/>
                <a:gd name="connsiteX1" fmla="*/ 919166 w 3446426"/>
                <a:gd name="connsiteY1" fmla="*/ 496931 h 1251129"/>
                <a:gd name="connsiteX2" fmla="*/ 1768324 w 3446426"/>
                <a:gd name="connsiteY2" fmla="*/ 534631 h 1251129"/>
                <a:gd name="connsiteX3" fmla="*/ 2536610 w 3446426"/>
                <a:gd name="connsiteY3" fmla="*/ 559765 h 1251129"/>
                <a:gd name="connsiteX4" fmla="*/ 3306212 w 3446426"/>
                <a:gd name="connsiteY4" fmla="*/ 560588 h 1251129"/>
                <a:gd name="connsiteX5" fmla="*/ 3303067 w 3446426"/>
                <a:gd name="connsiteY5" fmla="*/ 399174 h 1251129"/>
                <a:gd name="connsiteX6" fmla="*/ 3446426 w 3446426"/>
                <a:gd name="connsiteY6" fmla="*/ 576430 h 1251129"/>
                <a:gd name="connsiteX7" fmla="*/ 3303064 w 3446426"/>
                <a:gd name="connsiteY7" fmla="*/ 803953 h 1251129"/>
                <a:gd name="connsiteX8" fmla="*/ 3305766 w 3446426"/>
                <a:gd name="connsiteY8" fmla="*/ 613739 h 1251129"/>
                <a:gd name="connsiteX9" fmla="*/ 2327690 w 3446426"/>
                <a:gd name="connsiteY9" fmla="*/ 647735 h 1251129"/>
                <a:gd name="connsiteX10" fmla="*/ 1626798 w 3446426"/>
                <a:gd name="connsiteY10" fmla="*/ 672867 h 1251129"/>
                <a:gd name="connsiteX11" fmla="*/ 1033735 w 3446426"/>
                <a:gd name="connsiteY11" fmla="*/ 635166 h 1251129"/>
                <a:gd name="connsiteX12" fmla="*/ 663071 w 3446426"/>
                <a:gd name="connsiteY12" fmla="*/ 861370 h 1251129"/>
                <a:gd name="connsiteX13" fmla="*/ 0 w 3446426"/>
                <a:gd name="connsiteY13" fmla="*/ 1251129 h 1251129"/>
                <a:gd name="connsiteX14" fmla="*/ 3593 w 3446426"/>
                <a:gd name="connsiteY14" fmla="*/ 35907 h 1251129"/>
                <a:gd name="connsiteX0" fmla="*/ 3593 w 3446426"/>
                <a:gd name="connsiteY0" fmla="*/ 35907 h 1251129"/>
                <a:gd name="connsiteX1" fmla="*/ 919166 w 3446426"/>
                <a:gd name="connsiteY1" fmla="*/ 496931 h 1251129"/>
                <a:gd name="connsiteX2" fmla="*/ 1768324 w 3446426"/>
                <a:gd name="connsiteY2" fmla="*/ 534631 h 1251129"/>
                <a:gd name="connsiteX3" fmla="*/ 2536610 w 3446426"/>
                <a:gd name="connsiteY3" fmla="*/ 559765 h 1251129"/>
                <a:gd name="connsiteX4" fmla="*/ 3306212 w 3446426"/>
                <a:gd name="connsiteY4" fmla="*/ 560588 h 1251129"/>
                <a:gd name="connsiteX5" fmla="*/ 3303067 w 3446426"/>
                <a:gd name="connsiteY5" fmla="*/ 399174 h 1251129"/>
                <a:gd name="connsiteX6" fmla="*/ 3446426 w 3446426"/>
                <a:gd name="connsiteY6" fmla="*/ 576430 h 1251129"/>
                <a:gd name="connsiteX7" fmla="*/ 3303064 w 3446426"/>
                <a:gd name="connsiteY7" fmla="*/ 803953 h 1251129"/>
                <a:gd name="connsiteX8" fmla="*/ 3305766 w 3446426"/>
                <a:gd name="connsiteY8" fmla="*/ 613739 h 1251129"/>
                <a:gd name="connsiteX9" fmla="*/ 2327690 w 3446426"/>
                <a:gd name="connsiteY9" fmla="*/ 647735 h 1251129"/>
                <a:gd name="connsiteX10" fmla="*/ 1626798 w 3446426"/>
                <a:gd name="connsiteY10" fmla="*/ 672867 h 1251129"/>
                <a:gd name="connsiteX11" fmla="*/ 925905 w 3446426"/>
                <a:gd name="connsiteY11" fmla="*/ 635166 h 1251129"/>
                <a:gd name="connsiteX12" fmla="*/ 663071 w 3446426"/>
                <a:gd name="connsiteY12" fmla="*/ 861370 h 1251129"/>
                <a:gd name="connsiteX13" fmla="*/ 0 w 3446426"/>
                <a:gd name="connsiteY13" fmla="*/ 1251129 h 1251129"/>
                <a:gd name="connsiteX14" fmla="*/ 3593 w 3446426"/>
                <a:gd name="connsiteY14" fmla="*/ 35907 h 1251129"/>
                <a:gd name="connsiteX0" fmla="*/ 3593 w 3446426"/>
                <a:gd name="connsiteY0" fmla="*/ 35907 h 1251129"/>
                <a:gd name="connsiteX1" fmla="*/ 919166 w 3446426"/>
                <a:gd name="connsiteY1" fmla="*/ 496931 h 1251129"/>
                <a:gd name="connsiteX2" fmla="*/ 1768324 w 3446426"/>
                <a:gd name="connsiteY2" fmla="*/ 534631 h 1251129"/>
                <a:gd name="connsiteX3" fmla="*/ 2536610 w 3446426"/>
                <a:gd name="connsiteY3" fmla="*/ 559765 h 1251129"/>
                <a:gd name="connsiteX4" fmla="*/ 3306212 w 3446426"/>
                <a:gd name="connsiteY4" fmla="*/ 560588 h 1251129"/>
                <a:gd name="connsiteX5" fmla="*/ 3303067 w 3446426"/>
                <a:gd name="connsiteY5" fmla="*/ 399174 h 1251129"/>
                <a:gd name="connsiteX6" fmla="*/ 3446426 w 3446426"/>
                <a:gd name="connsiteY6" fmla="*/ 576430 h 1251129"/>
                <a:gd name="connsiteX7" fmla="*/ 3303064 w 3446426"/>
                <a:gd name="connsiteY7" fmla="*/ 803953 h 1251129"/>
                <a:gd name="connsiteX8" fmla="*/ 3305766 w 3446426"/>
                <a:gd name="connsiteY8" fmla="*/ 613739 h 1251129"/>
                <a:gd name="connsiteX9" fmla="*/ 2327690 w 3446426"/>
                <a:gd name="connsiteY9" fmla="*/ 647735 h 1251129"/>
                <a:gd name="connsiteX10" fmla="*/ 1626798 w 3446426"/>
                <a:gd name="connsiteY10" fmla="*/ 635166 h 1251129"/>
                <a:gd name="connsiteX11" fmla="*/ 925905 w 3446426"/>
                <a:gd name="connsiteY11" fmla="*/ 635166 h 1251129"/>
                <a:gd name="connsiteX12" fmla="*/ 663071 w 3446426"/>
                <a:gd name="connsiteY12" fmla="*/ 861370 h 1251129"/>
                <a:gd name="connsiteX13" fmla="*/ 0 w 3446426"/>
                <a:gd name="connsiteY13" fmla="*/ 1251129 h 1251129"/>
                <a:gd name="connsiteX14" fmla="*/ 3593 w 3446426"/>
                <a:gd name="connsiteY14" fmla="*/ 35907 h 1251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6426" h="1251129">
                  <a:moveTo>
                    <a:pt x="3593" y="35907"/>
                  </a:moveTo>
                  <a:cubicBezTo>
                    <a:pt x="127583" y="-150532"/>
                    <a:pt x="635153" y="447322"/>
                    <a:pt x="919166" y="496931"/>
                  </a:cubicBezTo>
                  <a:cubicBezTo>
                    <a:pt x="1203179" y="546540"/>
                    <a:pt x="1476285" y="563954"/>
                    <a:pt x="1768324" y="534631"/>
                  </a:cubicBezTo>
                  <a:cubicBezTo>
                    <a:pt x="2203973" y="559106"/>
                    <a:pt x="2270186" y="572195"/>
                    <a:pt x="2536610" y="559765"/>
                  </a:cubicBezTo>
                  <a:cubicBezTo>
                    <a:pt x="2803034" y="597603"/>
                    <a:pt x="3178469" y="574786"/>
                    <a:pt x="3306212" y="560588"/>
                  </a:cubicBezTo>
                  <a:cubicBezTo>
                    <a:pt x="3305163" y="498406"/>
                    <a:pt x="3304116" y="461356"/>
                    <a:pt x="3303067" y="399174"/>
                  </a:cubicBezTo>
                  <a:lnTo>
                    <a:pt x="3446426" y="576430"/>
                  </a:lnTo>
                  <a:lnTo>
                    <a:pt x="3303064" y="803953"/>
                  </a:lnTo>
                  <a:cubicBezTo>
                    <a:pt x="3303965" y="715415"/>
                    <a:pt x="3304865" y="702277"/>
                    <a:pt x="3305766" y="613739"/>
                  </a:cubicBezTo>
                  <a:cubicBezTo>
                    <a:pt x="2973001" y="595748"/>
                    <a:pt x="2660455" y="590325"/>
                    <a:pt x="2327690" y="647735"/>
                  </a:cubicBezTo>
                  <a:cubicBezTo>
                    <a:pt x="2048985" y="672251"/>
                    <a:pt x="1904235" y="599560"/>
                    <a:pt x="1626798" y="635166"/>
                  </a:cubicBezTo>
                  <a:cubicBezTo>
                    <a:pt x="1404400" y="656110"/>
                    <a:pt x="1086526" y="603749"/>
                    <a:pt x="925905" y="635166"/>
                  </a:cubicBezTo>
                  <a:cubicBezTo>
                    <a:pt x="765284" y="666583"/>
                    <a:pt x="828621" y="781749"/>
                    <a:pt x="663071" y="861370"/>
                  </a:cubicBezTo>
                  <a:lnTo>
                    <a:pt x="0" y="1251129"/>
                  </a:lnTo>
                  <a:cubicBezTo>
                    <a:pt x="1198" y="846055"/>
                    <a:pt x="2395" y="440981"/>
                    <a:pt x="3593" y="35907"/>
                  </a:cubicBezTo>
                  <a:close/>
                </a:path>
              </a:pathLst>
            </a:cu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66500" y="1393780"/>
              <a:ext cx="8163095" cy="2071133"/>
              <a:chOff x="382375" y="1028030"/>
              <a:chExt cx="8163095" cy="2071133"/>
            </a:xfrm>
          </p:grpSpPr>
          <p:sp>
            <p:nvSpPr>
              <p:cNvPr id="8" name="Rounded Rectangle 7"/>
              <p:cNvSpPr/>
              <p:nvPr/>
            </p:nvSpPr>
            <p:spPr>
              <a:xfrm>
                <a:off x="6816436" y="1623848"/>
                <a:ext cx="1729034" cy="831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b="1" dirty="0" err="1" smtClean="0">
                    <a:solidFill>
                      <a:schemeClr val="bg1"/>
                    </a:solidFill>
                  </a:rPr>
                  <a:t>Postmarketing</a:t>
                </a:r>
                <a:r>
                  <a:rPr lang="en-US" b="1" dirty="0" smtClean="0">
                    <a:solidFill>
                      <a:schemeClr val="bg1"/>
                    </a:solidFill>
                  </a:rPr>
                  <a:t> surveillance </a:t>
                </a:r>
                <a:endParaRPr lang="en-US" b="1" dirty="0">
                  <a:solidFill>
                    <a:schemeClr val="bg1"/>
                  </a:solidFill>
                </a:endParaRPr>
              </a:p>
            </p:txBody>
          </p:sp>
          <p:sp>
            <p:nvSpPr>
              <p:cNvPr id="9" name="Rounded Rectangle 8"/>
              <p:cNvSpPr/>
              <p:nvPr/>
            </p:nvSpPr>
            <p:spPr>
              <a:xfrm>
                <a:off x="4907336" y="1626623"/>
                <a:ext cx="1729034" cy="831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b="1" dirty="0" smtClean="0">
                    <a:solidFill>
                      <a:schemeClr val="bg1"/>
                    </a:solidFill>
                  </a:rPr>
                  <a:t>Regulatory Approval</a:t>
                </a:r>
                <a:endParaRPr lang="en-US" b="1" dirty="0">
                  <a:solidFill>
                    <a:schemeClr val="bg1"/>
                  </a:solidFill>
                </a:endParaRPr>
              </a:p>
            </p:txBody>
          </p:sp>
          <p:sp>
            <p:nvSpPr>
              <p:cNvPr id="10" name="Rounded Rectangle 9"/>
              <p:cNvSpPr/>
              <p:nvPr/>
            </p:nvSpPr>
            <p:spPr>
              <a:xfrm>
                <a:off x="2931736" y="1629398"/>
                <a:ext cx="1729034" cy="831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b="1" dirty="0" smtClean="0">
                    <a:solidFill>
                      <a:schemeClr val="bg1"/>
                    </a:solidFill>
                  </a:rPr>
                  <a:t>Clinical Trials</a:t>
                </a:r>
                <a:endParaRPr lang="en-US" b="1" dirty="0">
                  <a:solidFill>
                    <a:schemeClr val="bg1"/>
                  </a:solidFill>
                </a:endParaRPr>
              </a:p>
            </p:txBody>
          </p:sp>
          <p:sp>
            <p:nvSpPr>
              <p:cNvPr id="11" name="Rounded Rectangle 10"/>
              <p:cNvSpPr/>
              <p:nvPr/>
            </p:nvSpPr>
            <p:spPr>
              <a:xfrm>
                <a:off x="989386" y="1632173"/>
                <a:ext cx="1729034" cy="831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b="1" dirty="0" smtClean="0">
                    <a:solidFill>
                      <a:schemeClr val="bg1"/>
                    </a:solidFill>
                  </a:rPr>
                  <a:t>Discovery / Preclinical Testing</a:t>
                </a:r>
                <a:endParaRPr lang="en-US" b="1" dirty="0">
                  <a:solidFill>
                    <a:schemeClr val="bg1"/>
                  </a:solidFill>
                </a:endParaRPr>
              </a:p>
            </p:txBody>
          </p:sp>
          <p:cxnSp>
            <p:nvCxnSpPr>
              <p:cNvPr id="13" name="Straight Arrow Connector 12"/>
              <p:cNvCxnSpPr/>
              <p:nvPr/>
            </p:nvCxnSpPr>
            <p:spPr>
              <a:xfrm>
                <a:off x="906087" y="3075844"/>
                <a:ext cx="5821699" cy="0"/>
              </a:xfrm>
              <a:prstGeom prst="straightConnector1">
                <a:avLst/>
              </a:prstGeom>
              <a:ln w="22225">
                <a:solidFill>
                  <a:schemeClr val="bg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272256" y="2809853"/>
                <a:ext cx="1268296" cy="289310"/>
              </a:xfrm>
              <a:prstGeom prst="rect">
                <a:avLst/>
              </a:prstGeom>
              <a:noFill/>
            </p:spPr>
            <p:txBody>
              <a:bodyPr wrap="none" rtlCol="0">
                <a:spAutoFit/>
              </a:bodyPr>
              <a:lstStyle/>
              <a:p>
                <a:pPr>
                  <a:buNone/>
                </a:pPr>
                <a:r>
                  <a:rPr lang="en-US" i="1" dirty="0" smtClean="0"/>
                  <a:t>10-15 years</a:t>
                </a:r>
                <a:endParaRPr lang="en-US" i="1" dirty="0"/>
              </a:p>
            </p:txBody>
          </p:sp>
          <p:sp>
            <p:nvSpPr>
              <p:cNvPr id="20" name="TextBox 19"/>
              <p:cNvSpPr txBox="1"/>
              <p:nvPr/>
            </p:nvSpPr>
            <p:spPr>
              <a:xfrm>
                <a:off x="382375" y="1029338"/>
                <a:ext cx="1845425" cy="289310"/>
              </a:xfrm>
              <a:prstGeom prst="rect">
                <a:avLst/>
              </a:prstGeom>
              <a:noFill/>
            </p:spPr>
            <p:txBody>
              <a:bodyPr wrap="square" rtlCol="0">
                <a:spAutoFit/>
              </a:bodyPr>
              <a:lstStyle/>
              <a:p>
                <a:pPr>
                  <a:buNone/>
                </a:pPr>
                <a:r>
                  <a:rPr lang="en-US" i="1" dirty="0" smtClean="0"/>
                  <a:t>5000 compounds</a:t>
                </a:r>
                <a:endParaRPr lang="en-US" i="1" dirty="0"/>
              </a:p>
            </p:txBody>
          </p:sp>
          <p:sp>
            <p:nvSpPr>
              <p:cNvPr id="21" name="TextBox 20"/>
              <p:cNvSpPr txBox="1"/>
              <p:nvPr/>
            </p:nvSpPr>
            <p:spPr>
              <a:xfrm>
                <a:off x="2322924" y="1044109"/>
                <a:ext cx="1415772" cy="289310"/>
              </a:xfrm>
              <a:prstGeom prst="rect">
                <a:avLst/>
              </a:prstGeom>
              <a:noFill/>
            </p:spPr>
            <p:txBody>
              <a:bodyPr wrap="none" rtlCol="0">
                <a:spAutoFit/>
              </a:bodyPr>
              <a:lstStyle/>
              <a:p>
                <a:pPr>
                  <a:buNone/>
                </a:pPr>
                <a:r>
                  <a:rPr lang="en-US" i="1" dirty="0" smtClean="0"/>
                  <a:t>5 compounds</a:t>
                </a:r>
                <a:endParaRPr lang="en-US" i="1" dirty="0"/>
              </a:p>
            </p:txBody>
          </p:sp>
          <p:sp>
            <p:nvSpPr>
              <p:cNvPr id="24" name="TextBox 23"/>
              <p:cNvSpPr txBox="1"/>
              <p:nvPr/>
            </p:nvSpPr>
            <p:spPr>
              <a:xfrm>
                <a:off x="6029884" y="1028030"/>
                <a:ext cx="1313180" cy="289310"/>
              </a:xfrm>
              <a:prstGeom prst="rect">
                <a:avLst/>
              </a:prstGeom>
              <a:noFill/>
            </p:spPr>
            <p:txBody>
              <a:bodyPr wrap="none" rtlCol="0">
                <a:spAutoFit/>
              </a:bodyPr>
              <a:lstStyle/>
              <a:p>
                <a:pPr>
                  <a:buNone/>
                </a:pPr>
                <a:r>
                  <a:rPr lang="en-US" i="1" dirty="0" smtClean="0"/>
                  <a:t>1 compound</a:t>
                </a:r>
                <a:endParaRPr lang="en-US" i="1" dirty="0"/>
              </a:p>
            </p:txBody>
          </p:sp>
          <p:cxnSp>
            <p:nvCxnSpPr>
              <p:cNvPr id="25" name="Straight Arrow Connector 24"/>
              <p:cNvCxnSpPr/>
              <p:nvPr/>
            </p:nvCxnSpPr>
            <p:spPr>
              <a:xfrm>
                <a:off x="931314" y="2795955"/>
                <a:ext cx="5796472" cy="0"/>
              </a:xfrm>
              <a:prstGeom prst="straightConnector1">
                <a:avLst/>
              </a:prstGeom>
              <a:ln w="22225">
                <a:solidFill>
                  <a:schemeClr val="bg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731560" y="2544449"/>
                <a:ext cx="3077740" cy="289310"/>
              </a:xfrm>
              <a:prstGeom prst="rect">
                <a:avLst/>
              </a:prstGeom>
              <a:noFill/>
            </p:spPr>
            <p:txBody>
              <a:bodyPr wrap="square" rtlCol="0">
                <a:spAutoFit/>
              </a:bodyPr>
              <a:lstStyle/>
              <a:p>
                <a:pPr>
                  <a:buNone/>
                </a:pPr>
                <a:r>
                  <a:rPr lang="en-US" i="1" dirty="0" smtClean="0"/>
                  <a:t>~ $1 billion per drug candidate </a:t>
                </a:r>
                <a:endParaRPr lang="en-US" i="1" dirty="0"/>
              </a:p>
            </p:txBody>
          </p:sp>
        </p:grpSp>
        <p:cxnSp>
          <p:nvCxnSpPr>
            <p:cNvPr id="30" name="Straight Connector 29"/>
            <p:cNvCxnSpPr/>
            <p:nvPr/>
          </p:nvCxnSpPr>
          <p:spPr>
            <a:xfrm>
              <a:off x="6411911" y="1679268"/>
              <a:ext cx="0" cy="1197032"/>
            </a:xfrm>
            <a:prstGeom prst="line">
              <a:avLst/>
            </a:prstGeom>
            <a:ln w="22225">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516111" y="1621014"/>
              <a:ext cx="0" cy="1197032"/>
            </a:xfrm>
            <a:prstGeom prst="line">
              <a:avLst/>
            </a:prstGeom>
            <a:ln w="22225">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73888" y="1589618"/>
              <a:ext cx="0" cy="1197032"/>
            </a:xfrm>
            <a:prstGeom prst="line">
              <a:avLst/>
            </a:prstGeom>
            <a:ln w="22225">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sp>
        <p:nvSpPr>
          <p:cNvPr id="42" name="Right Brace 41"/>
          <p:cNvSpPr/>
          <p:nvPr/>
        </p:nvSpPr>
        <p:spPr>
          <a:xfrm>
            <a:off x="5776331" y="5039318"/>
            <a:ext cx="184294" cy="591012"/>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Rectangle 45"/>
          <p:cNvSpPr/>
          <p:nvPr/>
        </p:nvSpPr>
        <p:spPr>
          <a:xfrm>
            <a:off x="5934467" y="4871228"/>
            <a:ext cx="2938625" cy="1007968"/>
          </a:xfrm>
          <a:prstGeom prst="rect">
            <a:avLst/>
          </a:prstGeom>
        </p:spPr>
        <p:txBody>
          <a:bodyPr wrap="none">
            <a:spAutoFit/>
          </a:bodyPr>
          <a:lstStyle/>
          <a:p>
            <a:pPr algn="ctr">
              <a:buNone/>
            </a:pPr>
            <a:r>
              <a:rPr lang="en-US" sz="1700" b="1" dirty="0" err="1" smtClean="0">
                <a:solidFill>
                  <a:schemeClr val="bg1"/>
                </a:solidFill>
              </a:rPr>
              <a:t>Pharma</a:t>
            </a:r>
            <a:r>
              <a:rPr lang="en-US" sz="1700" b="1" dirty="0" smtClean="0">
                <a:solidFill>
                  <a:schemeClr val="bg1"/>
                </a:solidFill>
              </a:rPr>
              <a:t> focuses efforts on</a:t>
            </a:r>
          </a:p>
          <a:p>
            <a:pPr algn="ctr">
              <a:buNone/>
            </a:pPr>
            <a:r>
              <a:rPr lang="en-US" sz="1700" b="1" dirty="0" smtClean="0">
                <a:solidFill>
                  <a:schemeClr val="bg1"/>
                </a:solidFill>
              </a:rPr>
              <a:t>Drug Repositioning (40% </a:t>
            </a:r>
          </a:p>
          <a:p>
            <a:pPr algn="ctr">
              <a:buNone/>
            </a:pPr>
            <a:r>
              <a:rPr lang="en-US" sz="1700" b="1" dirty="0" smtClean="0">
                <a:solidFill>
                  <a:schemeClr val="bg1"/>
                </a:solidFill>
              </a:rPr>
              <a:t>of R&amp;D resources)</a:t>
            </a:r>
            <a:endParaRPr lang="en-US" sz="1700" b="1" dirty="0">
              <a:solidFill>
                <a:schemeClr val="bg1"/>
              </a:solidFill>
            </a:endParaRPr>
          </a:p>
        </p:txBody>
      </p:sp>
      <p:sp>
        <p:nvSpPr>
          <p:cNvPr id="3" name="TextBox 2"/>
          <p:cNvSpPr txBox="1"/>
          <p:nvPr/>
        </p:nvSpPr>
        <p:spPr>
          <a:xfrm>
            <a:off x="6929377" y="2867693"/>
            <a:ext cx="2165978" cy="486287"/>
          </a:xfrm>
          <a:prstGeom prst="rect">
            <a:avLst/>
          </a:prstGeom>
          <a:noFill/>
        </p:spPr>
        <p:txBody>
          <a:bodyPr wrap="none" rtlCol="0">
            <a:spAutoFit/>
          </a:bodyPr>
          <a:lstStyle/>
          <a:p>
            <a:pPr>
              <a:spcBef>
                <a:spcPts val="0"/>
              </a:spcBef>
              <a:buNone/>
            </a:pPr>
            <a:r>
              <a:rPr lang="en-US" i="1" dirty="0" smtClean="0"/>
              <a:t>20% possibility of </a:t>
            </a:r>
          </a:p>
          <a:p>
            <a:pPr>
              <a:spcBef>
                <a:spcPts val="0"/>
              </a:spcBef>
              <a:buNone/>
            </a:pPr>
            <a:r>
              <a:rPr lang="en-US" i="1" dirty="0" smtClean="0"/>
              <a:t>withdrawal or warning</a:t>
            </a:r>
            <a:endParaRPr lang="el-GR" i="1" dirty="0"/>
          </a:p>
        </p:txBody>
      </p:sp>
      <p:sp>
        <p:nvSpPr>
          <p:cNvPr id="29" name="TextBox 28"/>
          <p:cNvSpPr txBox="1"/>
          <p:nvPr/>
        </p:nvSpPr>
        <p:spPr>
          <a:xfrm>
            <a:off x="3255167" y="1362505"/>
            <a:ext cx="4757199" cy="1151084"/>
          </a:xfrm>
          <a:prstGeom prst="rect">
            <a:avLst/>
          </a:prstGeom>
          <a:noFill/>
        </p:spPr>
        <p:txBody>
          <a:bodyPr wrap="square" rtlCol="0">
            <a:spAutoFit/>
          </a:bodyPr>
          <a:lstStyle/>
          <a:p>
            <a:pPr>
              <a:buNone/>
            </a:pPr>
            <a:r>
              <a:rPr lang="en-US" sz="1400" b="1" i="1" dirty="0" smtClean="0"/>
              <a:t>Patient Recruitment</a:t>
            </a:r>
            <a:r>
              <a:rPr lang="en-US" sz="1400" i="1" dirty="0" smtClean="0"/>
              <a:t>:</a:t>
            </a:r>
          </a:p>
          <a:p>
            <a:pPr marL="177800" indent="-177800">
              <a:spcBef>
                <a:spcPts val="0"/>
              </a:spcBef>
              <a:buFontTx/>
              <a:buChar char="-"/>
            </a:pPr>
            <a:r>
              <a:rPr lang="en-US" sz="1400" b="1" dirty="0" smtClean="0"/>
              <a:t>30</a:t>
            </a:r>
            <a:r>
              <a:rPr lang="en-US" sz="1400" b="1" dirty="0"/>
              <a:t>%</a:t>
            </a:r>
            <a:r>
              <a:rPr lang="en-US" sz="1400" dirty="0"/>
              <a:t> </a:t>
            </a:r>
            <a:r>
              <a:rPr lang="en-US" sz="1400" dirty="0" smtClean="0"/>
              <a:t>- </a:t>
            </a:r>
            <a:r>
              <a:rPr lang="en-US" sz="1400" b="1" dirty="0" smtClean="0"/>
              <a:t>40</a:t>
            </a:r>
            <a:r>
              <a:rPr lang="en-US" sz="1400" b="1" dirty="0"/>
              <a:t>%</a:t>
            </a:r>
            <a:r>
              <a:rPr lang="en-US" sz="1400" dirty="0"/>
              <a:t> of clinical trial </a:t>
            </a:r>
            <a:r>
              <a:rPr lang="en-US" sz="1400" dirty="0" smtClean="0"/>
              <a:t>costs</a:t>
            </a:r>
          </a:p>
          <a:p>
            <a:pPr marL="177800" indent="-177800">
              <a:spcBef>
                <a:spcPts val="0"/>
              </a:spcBef>
              <a:buFontTx/>
              <a:buChar char="-"/>
            </a:pPr>
            <a:r>
              <a:rPr lang="en-US" sz="1400" b="1" dirty="0" smtClean="0"/>
              <a:t>60</a:t>
            </a:r>
            <a:r>
              <a:rPr lang="en-US" sz="1400" b="1" dirty="0"/>
              <a:t>%</a:t>
            </a:r>
            <a:r>
              <a:rPr lang="en-US" sz="1400" dirty="0"/>
              <a:t> - </a:t>
            </a:r>
            <a:r>
              <a:rPr lang="en-US" sz="1400" b="1" dirty="0"/>
              <a:t>80%</a:t>
            </a:r>
            <a:r>
              <a:rPr lang="en-US" sz="1400" dirty="0"/>
              <a:t> of trials do not meet their </a:t>
            </a:r>
            <a:endParaRPr lang="en-US" sz="1400" dirty="0" smtClean="0"/>
          </a:p>
          <a:p>
            <a:pPr marL="177800" indent="-177800">
              <a:spcBef>
                <a:spcPts val="0"/>
              </a:spcBef>
              <a:buNone/>
            </a:pPr>
            <a:r>
              <a:rPr lang="en-US" sz="1400" dirty="0" smtClean="0"/>
              <a:t>temporal </a:t>
            </a:r>
            <a:r>
              <a:rPr lang="en-US" sz="1400" dirty="0"/>
              <a:t>endpoint because of recruitment </a:t>
            </a:r>
            <a:r>
              <a:rPr lang="en-US" sz="1400" dirty="0" smtClean="0"/>
              <a:t>issues</a:t>
            </a:r>
          </a:p>
          <a:p>
            <a:pPr marL="177800" indent="-177800">
              <a:spcBef>
                <a:spcPts val="0"/>
              </a:spcBef>
              <a:buFontTx/>
              <a:buChar char="-"/>
            </a:pPr>
            <a:r>
              <a:rPr lang="en-US" sz="1400" b="1" dirty="0" smtClean="0"/>
              <a:t>30</a:t>
            </a:r>
            <a:r>
              <a:rPr lang="en-US" sz="1400" b="1" dirty="0"/>
              <a:t>%</a:t>
            </a:r>
            <a:r>
              <a:rPr lang="en-US" sz="1400" dirty="0"/>
              <a:t> of trial sites fail to recruit even a single </a:t>
            </a:r>
            <a:r>
              <a:rPr lang="en-US" sz="1400" dirty="0" smtClean="0"/>
              <a:t>participant</a:t>
            </a:r>
          </a:p>
          <a:p>
            <a:pPr marL="177800" indent="-177800">
              <a:spcBef>
                <a:spcPts val="0"/>
              </a:spcBef>
              <a:buFontTx/>
              <a:buChar char="-"/>
            </a:pPr>
            <a:r>
              <a:rPr lang="en-US" sz="1400" dirty="0"/>
              <a:t>only </a:t>
            </a:r>
            <a:r>
              <a:rPr lang="en-US" sz="1400" b="1" dirty="0"/>
              <a:t>15%</a:t>
            </a:r>
            <a:r>
              <a:rPr lang="en-US" sz="1400" dirty="0"/>
              <a:t> of clinical trials conclude on schedule </a:t>
            </a:r>
            <a:r>
              <a:rPr lang="en-US" sz="1400" dirty="0" smtClean="0"/>
              <a:t> </a:t>
            </a:r>
            <a:endParaRPr lang="en-US" sz="1400" i="1" dirty="0"/>
          </a:p>
        </p:txBody>
      </p:sp>
      <p:sp>
        <p:nvSpPr>
          <p:cNvPr id="6" name="Diagonal Stripe 5"/>
          <p:cNvSpPr/>
          <p:nvPr/>
        </p:nvSpPr>
        <p:spPr>
          <a:xfrm>
            <a:off x="3808780" y="2430966"/>
            <a:ext cx="669115" cy="757881"/>
          </a:xfrm>
          <a:custGeom>
            <a:avLst/>
            <a:gdLst>
              <a:gd name="connsiteX0" fmla="*/ 0 w 3072634"/>
              <a:gd name="connsiteY0" fmla="*/ 434697 h 869393"/>
              <a:gd name="connsiteX1" fmla="*/ 1536317 w 3072634"/>
              <a:gd name="connsiteY1" fmla="*/ 0 h 869393"/>
              <a:gd name="connsiteX2" fmla="*/ 3072634 w 3072634"/>
              <a:gd name="connsiteY2" fmla="*/ 0 h 869393"/>
              <a:gd name="connsiteX3" fmla="*/ 0 w 3072634"/>
              <a:gd name="connsiteY3" fmla="*/ 869393 h 869393"/>
              <a:gd name="connsiteX4" fmla="*/ 0 w 3072634"/>
              <a:gd name="connsiteY4" fmla="*/ 434697 h 869393"/>
              <a:gd name="connsiteX0" fmla="*/ 0 w 3072634"/>
              <a:gd name="connsiteY0" fmla="*/ 434697 h 869393"/>
              <a:gd name="connsiteX1" fmla="*/ 38396 w 3072634"/>
              <a:gd name="connsiteY1" fmla="*/ 747131 h 869393"/>
              <a:gd name="connsiteX2" fmla="*/ 1536317 w 3072634"/>
              <a:gd name="connsiteY2" fmla="*/ 0 h 869393"/>
              <a:gd name="connsiteX3" fmla="*/ 3072634 w 3072634"/>
              <a:gd name="connsiteY3" fmla="*/ 0 h 869393"/>
              <a:gd name="connsiteX4" fmla="*/ 0 w 3072634"/>
              <a:gd name="connsiteY4" fmla="*/ 869393 h 869393"/>
              <a:gd name="connsiteX5" fmla="*/ 0 w 3072634"/>
              <a:gd name="connsiteY5" fmla="*/ 434697 h 869393"/>
              <a:gd name="connsiteX0" fmla="*/ 0 w 3072634"/>
              <a:gd name="connsiteY0" fmla="*/ 457000 h 891696"/>
              <a:gd name="connsiteX1" fmla="*/ 38396 w 3072634"/>
              <a:gd name="connsiteY1" fmla="*/ 769434 h 891696"/>
              <a:gd name="connsiteX2" fmla="*/ 2807556 w 3072634"/>
              <a:gd name="connsiteY2" fmla="*/ 0 h 891696"/>
              <a:gd name="connsiteX3" fmla="*/ 3072634 w 3072634"/>
              <a:gd name="connsiteY3" fmla="*/ 22303 h 891696"/>
              <a:gd name="connsiteX4" fmla="*/ 0 w 3072634"/>
              <a:gd name="connsiteY4" fmla="*/ 891696 h 891696"/>
              <a:gd name="connsiteX5" fmla="*/ 0 w 3072634"/>
              <a:gd name="connsiteY5" fmla="*/ 457000 h 891696"/>
              <a:gd name="connsiteX0" fmla="*/ 22303 w 3072634"/>
              <a:gd name="connsiteY0" fmla="*/ 791536 h 891696"/>
              <a:gd name="connsiteX1" fmla="*/ 38396 w 3072634"/>
              <a:gd name="connsiteY1" fmla="*/ 769434 h 891696"/>
              <a:gd name="connsiteX2" fmla="*/ 2807556 w 3072634"/>
              <a:gd name="connsiteY2" fmla="*/ 0 h 891696"/>
              <a:gd name="connsiteX3" fmla="*/ 3072634 w 3072634"/>
              <a:gd name="connsiteY3" fmla="*/ 22303 h 891696"/>
              <a:gd name="connsiteX4" fmla="*/ 0 w 3072634"/>
              <a:gd name="connsiteY4" fmla="*/ 891696 h 891696"/>
              <a:gd name="connsiteX5" fmla="*/ 22303 w 3072634"/>
              <a:gd name="connsiteY5" fmla="*/ 791536 h 891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2634" h="891696">
                <a:moveTo>
                  <a:pt x="22303" y="791536"/>
                </a:moveTo>
                <a:cubicBezTo>
                  <a:pt x="35102" y="787886"/>
                  <a:pt x="25597" y="773084"/>
                  <a:pt x="38396" y="769434"/>
                </a:cubicBezTo>
                <a:lnTo>
                  <a:pt x="2807556" y="0"/>
                </a:lnTo>
                <a:lnTo>
                  <a:pt x="3072634" y="22303"/>
                </a:lnTo>
                <a:lnTo>
                  <a:pt x="0" y="891696"/>
                </a:lnTo>
                <a:lnTo>
                  <a:pt x="22303" y="791536"/>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extLst>
      <p:ext uri="{BB962C8B-B14F-4D97-AF65-F5344CB8AC3E}">
        <p14:creationId xmlns:p14="http://schemas.microsoft.com/office/powerpoint/2010/main" val="522660421"/>
      </p:ext>
    </p:extLst>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PONTE in a nutshell</a:t>
            </a:r>
            <a:endParaRPr lang="en-US" dirty="0"/>
          </a:p>
        </p:txBody>
      </p:sp>
      <p:sp>
        <p:nvSpPr>
          <p:cNvPr id="4" name="AutoShape 7"/>
          <p:cNvSpPr>
            <a:spLocks noChangeArrowheads="1"/>
          </p:cNvSpPr>
          <p:nvPr/>
        </p:nvSpPr>
        <p:spPr bwMode="auto">
          <a:xfrm>
            <a:off x="438912" y="1758717"/>
            <a:ext cx="8065008" cy="4093443"/>
          </a:xfrm>
          <a:prstGeom prst="roundRect">
            <a:avLst>
              <a:gd name="adj" fmla="val 16667"/>
            </a:avLst>
          </a:prstGeom>
          <a:solidFill>
            <a:schemeClr val="accent1"/>
          </a:solidFill>
          <a:ln w="28575">
            <a:solidFill>
              <a:srgbClr val="FF0000"/>
            </a:solidFill>
            <a:round/>
            <a:headEnd/>
            <a:tailEnd/>
          </a:ln>
        </p:spPr>
        <p:txBody>
          <a:bodyPr wrap="none" anchor="ctr"/>
          <a:lstStyle/>
          <a:p>
            <a:pPr>
              <a:buNone/>
            </a:pPr>
            <a:endParaRPr lang="fr-BE" sz="1800" dirty="0"/>
          </a:p>
        </p:txBody>
      </p:sp>
      <p:sp>
        <p:nvSpPr>
          <p:cNvPr id="3" name="TextBox 2"/>
          <p:cNvSpPr txBox="1"/>
          <p:nvPr/>
        </p:nvSpPr>
        <p:spPr>
          <a:xfrm>
            <a:off x="918972" y="1861498"/>
            <a:ext cx="7146036" cy="3921073"/>
          </a:xfrm>
          <a:prstGeom prst="rect">
            <a:avLst/>
          </a:prstGeom>
          <a:noFill/>
        </p:spPr>
        <p:txBody>
          <a:bodyPr wrap="square" rtlCol="0">
            <a:spAutoFit/>
          </a:bodyPr>
          <a:lstStyle/>
          <a:p>
            <a:pPr algn="just">
              <a:spcBef>
                <a:spcPts val="600"/>
              </a:spcBef>
              <a:buNone/>
            </a:pPr>
            <a:r>
              <a:rPr lang="en-US" sz="2200" noProof="1"/>
              <a:t>PONTE aimed at providing a novel platform </a:t>
            </a:r>
            <a:r>
              <a:rPr lang="en-US" sz="2200" noProof="1" smtClean="0"/>
              <a:t>facilitating:</a:t>
            </a:r>
            <a:endParaRPr lang="en-US" sz="2200" noProof="1"/>
          </a:p>
          <a:p>
            <a:pPr marL="285750" indent="-285750" algn="just">
              <a:spcBef>
                <a:spcPts val="600"/>
              </a:spcBef>
            </a:pPr>
            <a:r>
              <a:rPr lang="en-US" sz="2200" noProof="1"/>
              <a:t>the </a:t>
            </a:r>
            <a:r>
              <a:rPr lang="en-US" sz="2200" b="1" noProof="1"/>
              <a:t>generation</a:t>
            </a:r>
            <a:r>
              <a:rPr lang="en-US" sz="2200" noProof="1"/>
              <a:t> and </a:t>
            </a:r>
            <a:r>
              <a:rPr lang="en-US" sz="2200" b="1" noProof="1"/>
              <a:t>evaluation</a:t>
            </a:r>
            <a:r>
              <a:rPr lang="en-US" sz="2200" noProof="1"/>
              <a:t> of the </a:t>
            </a:r>
            <a:r>
              <a:rPr lang="en-US" sz="2200" b="1" noProof="1"/>
              <a:t>test of hypothesis </a:t>
            </a:r>
            <a:r>
              <a:rPr lang="en-US" sz="2200" noProof="1" smtClean="0"/>
              <a:t>in the biomedical domain, </a:t>
            </a:r>
            <a:endParaRPr lang="en-US" sz="2200" noProof="1"/>
          </a:p>
          <a:p>
            <a:pPr marL="285750" indent="-285750" algn="just">
              <a:spcBef>
                <a:spcPts val="600"/>
              </a:spcBef>
            </a:pPr>
            <a:r>
              <a:rPr lang="en-US" sz="2200" noProof="1"/>
              <a:t>the </a:t>
            </a:r>
            <a:r>
              <a:rPr lang="en-US" sz="2200" b="1" noProof="1"/>
              <a:t>design </a:t>
            </a:r>
            <a:r>
              <a:rPr lang="en-US" sz="2200" noProof="1"/>
              <a:t>of a drug repositioning </a:t>
            </a:r>
            <a:r>
              <a:rPr lang="en-US" sz="2200" b="1" noProof="1"/>
              <a:t>clinical</a:t>
            </a:r>
            <a:r>
              <a:rPr lang="en-US" sz="2200" noProof="1"/>
              <a:t> </a:t>
            </a:r>
            <a:r>
              <a:rPr lang="en-US" sz="2200" b="1" noProof="1"/>
              <a:t>trial</a:t>
            </a:r>
            <a:r>
              <a:rPr lang="en-US" sz="2200" noProof="1"/>
              <a:t> and offering</a:t>
            </a:r>
          </a:p>
          <a:p>
            <a:pPr marL="285750" indent="-285750" algn="just">
              <a:spcBef>
                <a:spcPts val="600"/>
              </a:spcBef>
            </a:pPr>
            <a:r>
              <a:rPr lang="en-US" sz="2200" b="1" noProof="1"/>
              <a:t>automatic</a:t>
            </a:r>
            <a:r>
              <a:rPr lang="en-US" sz="2200" noProof="1"/>
              <a:t> </a:t>
            </a:r>
            <a:r>
              <a:rPr lang="en-US" sz="2200" b="1" noProof="1"/>
              <a:t>pre-screening of potential study participants </a:t>
            </a:r>
          </a:p>
          <a:p>
            <a:pPr algn="just">
              <a:spcBef>
                <a:spcPts val="600"/>
              </a:spcBef>
              <a:buNone/>
            </a:pPr>
            <a:r>
              <a:rPr lang="en-US" sz="2200" noProof="1" smtClean="0"/>
              <a:t>Towards this direction the platform exploits and extends </a:t>
            </a:r>
            <a:r>
              <a:rPr lang="en-US" sz="2200" i="1" noProof="1" smtClean="0"/>
              <a:t>Semantic </a:t>
            </a:r>
            <a:r>
              <a:rPr lang="en-US" sz="2200" i="1" noProof="1"/>
              <a:t>Web </a:t>
            </a:r>
            <a:r>
              <a:rPr lang="en-US" sz="2200" noProof="1" smtClean="0"/>
              <a:t>technologies in order to offer </a:t>
            </a:r>
            <a:r>
              <a:rPr lang="en-US" sz="2200" i="1" noProof="1" smtClean="0"/>
              <a:t>advanced decision support functionalities </a:t>
            </a:r>
            <a:r>
              <a:rPr lang="en-US" sz="2200" noProof="1" smtClean="0"/>
              <a:t>to all the above aspects and to achievement </a:t>
            </a:r>
            <a:r>
              <a:rPr lang="en-US" sz="2200" i="1" noProof="1" smtClean="0"/>
              <a:t>semantic interoperability </a:t>
            </a:r>
            <a:r>
              <a:rPr lang="en-US" sz="2200" noProof="1" smtClean="0"/>
              <a:t>between clinical trials and healthcare patient records for patient recruitment purposes.</a:t>
            </a:r>
            <a:endParaRPr lang="en-US" sz="2200" dirty="0"/>
          </a:p>
        </p:txBody>
      </p:sp>
    </p:spTree>
    <p:extLst>
      <p:ext uri="{BB962C8B-B14F-4D97-AF65-F5344CB8AC3E}">
        <p14:creationId xmlns:p14="http://schemas.microsoft.com/office/powerpoint/2010/main" val="139188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PONTE Interface</a:t>
            </a:r>
            <a:endParaRPr lang="el-GR" dirty="0"/>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0637" b="-648"/>
          <a:stretch/>
        </p:blipFill>
        <p:spPr bwMode="auto">
          <a:xfrm>
            <a:off x="81263" y="1393902"/>
            <a:ext cx="9062737" cy="4762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p:nvSpPr>
        <p:spPr>
          <a:xfrm>
            <a:off x="81263" y="1394935"/>
            <a:ext cx="2595030" cy="49724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1263" y="1394936"/>
            <a:ext cx="1352304" cy="240066"/>
          </a:xfrm>
          <a:prstGeom prst="rect">
            <a:avLst/>
          </a:prstGeom>
          <a:noFill/>
        </p:spPr>
        <p:txBody>
          <a:bodyPr wrap="square" rtlCol="0">
            <a:spAutoFit/>
          </a:bodyPr>
          <a:lstStyle/>
          <a:p>
            <a:pPr>
              <a:buNone/>
            </a:pPr>
            <a:r>
              <a:rPr lang="en-US" sz="1200" b="1" i="1" u="sng" dirty="0" smtClean="0">
                <a:solidFill>
                  <a:srgbClr val="002060"/>
                </a:solidFill>
              </a:rPr>
              <a:t>CTP Model</a:t>
            </a:r>
            <a:endParaRPr lang="en-US" sz="1200" b="1" i="1" u="sng" dirty="0">
              <a:solidFill>
                <a:srgbClr val="002060"/>
              </a:solidFill>
            </a:endParaRPr>
          </a:p>
        </p:txBody>
      </p:sp>
      <p:sp>
        <p:nvSpPr>
          <p:cNvPr id="7" name="TextBox 6"/>
          <p:cNvSpPr txBox="1"/>
          <p:nvPr/>
        </p:nvSpPr>
        <p:spPr>
          <a:xfrm>
            <a:off x="5643336" y="2150145"/>
            <a:ext cx="3221884" cy="387798"/>
          </a:xfrm>
          <a:prstGeom prst="rect">
            <a:avLst/>
          </a:prstGeom>
          <a:noFill/>
        </p:spPr>
        <p:txBody>
          <a:bodyPr wrap="square" rtlCol="0">
            <a:spAutoFit/>
          </a:bodyPr>
          <a:lstStyle/>
          <a:p>
            <a:pPr>
              <a:spcBef>
                <a:spcPts val="0"/>
              </a:spcBef>
              <a:buNone/>
            </a:pPr>
            <a:r>
              <a:rPr lang="en-US" sz="1200" b="1" i="1" u="sng" dirty="0" smtClean="0">
                <a:solidFill>
                  <a:srgbClr val="002060"/>
                </a:solidFill>
              </a:rPr>
              <a:t>Free text semantic search</a:t>
            </a:r>
          </a:p>
          <a:p>
            <a:pPr>
              <a:spcBef>
                <a:spcPts val="0"/>
              </a:spcBef>
              <a:buNone/>
            </a:pPr>
            <a:r>
              <a:rPr lang="en-US" sz="1200" b="1" i="1" u="sng" dirty="0">
                <a:solidFill>
                  <a:srgbClr val="002060"/>
                </a:solidFill>
              </a:rPr>
              <a:t>o</a:t>
            </a:r>
            <a:r>
              <a:rPr lang="en-US" sz="1200" b="1" i="1" u="sng" dirty="0" smtClean="0">
                <a:solidFill>
                  <a:srgbClr val="002060"/>
                </a:solidFill>
              </a:rPr>
              <a:t>n literature and biomedical data sources</a:t>
            </a:r>
            <a:endParaRPr lang="en-US" sz="1200" b="1" i="1" u="sng" dirty="0">
              <a:solidFill>
                <a:srgbClr val="002060"/>
              </a:solidFill>
            </a:endParaRPr>
          </a:p>
        </p:txBody>
      </p:sp>
      <p:cxnSp>
        <p:nvCxnSpPr>
          <p:cNvPr id="8" name="Elbow Connector 7"/>
          <p:cNvCxnSpPr/>
          <p:nvPr/>
        </p:nvCxnSpPr>
        <p:spPr>
          <a:xfrm rot="10800000">
            <a:off x="5887846" y="2017346"/>
            <a:ext cx="415908" cy="166252"/>
          </a:xfrm>
          <a:prstGeom prst="bentConnector3">
            <a:avLst>
              <a:gd name="adj1" fmla="val -942"/>
            </a:avLst>
          </a:prstGeom>
          <a:ln w="25400"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643336" y="2696178"/>
            <a:ext cx="3221884" cy="387798"/>
          </a:xfrm>
          <a:prstGeom prst="rect">
            <a:avLst/>
          </a:prstGeom>
        </p:spPr>
        <p:txBody>
          <a:bodyPr wrap="square">
            <a:spAutoFit/>
          </a:bodyPr>
          <a:lstStyle/>
          <a:p>
            <a:pPr>
              <a:spcBef>
                <a:spcPts val="0"/>
              </a:spcBef>
              <a:buNone/>
            </a:pPr>
            <a:r>
              <a:rPr lang="en-US" sz="1200" b="1" i="1" u="sng" dirty="0">
                <a:solidFill>
                  <a:srgbClr val="002060"/>
                </a:solidFill>
              </a:rPr>
              <a:t>Customised and Predefined Queries to </a:t>
            </a:r>
            <a:endParaRPr lang="en-US" sz="1200" b="1" i="1" u="sng" dirty="0" smtClean="0">
              <a:solidFill>
                <a:srgbClr val="002060"/>
              </a:solidFill>
            </a:endParaRPr>
          </a:p>
          <a:p>
            <a:pPr>
              <a:spcBef>
                <a:spcPts val="0"/>
              </a:spcBef>
              <a:buNone/>
            </a:pPr>
            <a:r>
              <a:rPr lang="en-US" sz="1200" b="1" i="1" u="sng" dirty="0" smtClean="0">
                <a:solidFill>
                  <a:srgbClr val="002060"/>
                </a:solidFill>
              </a:rPr>
              <a:t>Online Data </a:t>
            </a:r>
            <a:r>
              <a:rPr lang="en-US" sz="1200" b="1" i="1" u="sng" dirty="0">
                <a:solidFill>
                  <a:srgbClr val="002060"/>
                </a:solidFill>
              </a:rPr>
              <a:t>sources</a:t>
            </a:r>
          </a:p>
        </p:txBody>
      </p:sp>
      <p:cxnSp>
        <p:nvCxnSpPr>
          <p:cNvPr id="13" name="Elbow Connector 12"/>
          <p:cNvCxnSpPr/>
          <p:nvPr/>
        </p:nvCxnSpPr>
        <p:spPr>
          <a:xfrm rot="10800000">
            <a:off x="5902514" y="2560245"/>
            <a:ext cx="415908" cy="166252"/>
          </a:xfrm>
          <a:prstGeom prst="bentConnector3">
            <a:avLst>
              <a:gd name="adj1" fmla="val -942"/>
            </a:avLst>
          </a:prstGeom>
          <a:ln w="25400"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59315" y="5672921"/>
            <a:ext cx="4559497" cy="387798"/>
          </a:xfrm>
          <a:prstGeom prst="rect">
            <a:avLst/>
          </a:prstGeom>
          <a:noFill/>
        </p:spPr>
        <p:txBody>
          <a:bodyPr wrap="square" rtlCol="0">
            <a:spAutoFit/>
          </a:bodyPr>
          <a:lstStyle/>
          <a:p>
            <a:pPr>
              <a:buNone/>
            </a:pPr>
            <a:r>
              <a:rPr lang="en-US" sz="1200" b="1" i="1" u="sng" dirty="0" smtClean="0">
                <a:solidFill>
                  <a:srgbClr val="002060"/>
                </a:solidFill>
              </a:rPr>
              <a:t>Application of eligibility criteria on patient records for eligible population size estimation during trial design</a:t>
            </a:r>
            <a:endParaRPr lang="en-US" sz="1200" b="1" i="1" u="sng" dirty="0">
              <a:solidFill>
                <a:srgbClr val="002060"/>
              </a:solidFill>
            </a:endParaRPr>
          </a:p>
        </p:txBody>
      </p:sp>
      <p:cxnSp>
        <p:nvCxnSpPr>
          <p:cNvPr id="15" name="Straight Arrow Connector 14"/>
          <p:cNvCxnSpPr/>
          <p:nvPr/>
        </p:nvCxnSpPr>
        <p:spPr>
          <a:xfrm>
            <a:off x="7833629" y="5852204"/>
            <a:ext cx="349135"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6200000" flipH="1">
            <a:off x="911738" y="1574967"/>
            <a:ext cx="334313" cy="214317"/>
          </a:xfrm>
          <a:prstGeom prst="bentConnector3">
            <a:avLst>
              <a:gd name="adj1" fmla="val -33"/>
            </a:avLst>
          </a:prstGeom>
          <a:ln w="25400"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02618" y="6561195"/>
            <a:ext cx="3485121" cy="289310"/>
          </a:xfrm>
          <a:prstGeom prst="rect">
            <a:avLst/>
          </a:prstGeom>
        </p:spPr>
        <p:txBody>
          <a:bodyPr wrap="none">
            <a:spAutoFit/>
          </a:bodyPr>
          <a:lstStyle/>
          <a:p>
            <a:pPr marL="0" indent="0">
              <a:buNone/>
            </a:pPr>
            <a:r>
              <a:rPr lang="en-US" i="1" dirty="0">
                <a:solidFill>
                  <a:schemeClr val="tx1"/>
                </a:solidFill>
              </a:rPr>
              <a:t>More at </a:t>
            </a:r>
            <a:r>
              <a:rPr lang="en-US" i="1" dirty="0">
                <a:solidFill>
                  <a:schemeClr val="tx1"/>
                </a:solidFill>
                <a:hlinkClick r:id="rId4"/>
              </a:rPr>
              <a:t>http://www.ponte-project.eu/</a:t>
            </a:r>
            <a:endParaRPr lang="en-US" i="1" dirty="0">
              <a:solidFill>
                <a:schemeClr val="tx1"/>
              </a:solidFill>
            </a:endParaRPr>
          </a:p>
        </p:txBody>
      </p:sp>
      <p:sp>
        <p:nvSpPr>
          <p:cNvPr id="25" name="Rectangle 24"/>
          <p:cNvSpPr/>
          <p:nvPr/>
        </p:nvSpPr>
        <p:spPr>
          <a:xfrm>
            <a:off x="6582973" y="3139731"/>
            <a:ext cx="2170734" cy="387798"/>
          </a:xfrm>
          <a:prstGeom prst="rect">
            <a:avLst/>
          </a:prstGeom>
        </p:spPr>
        <p:txBody>
          <a:bodyPr wrap="square">
            <a:spAutoFit/>
          </a:bodyPr>
          <a:lstStyle/>
          <a:p>
            <a:pPr>
              <a:spcBef>
                <a:spcPts val="0"/>
              </a:spcBef>
              <a:buNone/>
            </a:pPr>
            <a:r>
              <a:rPr lang="en-US" sz="1200" b="1" i="1" u="sng" dirty="0" smtClean="0">
                <a:solidFill>
                  <a:srgbClr val="002060"/>
                </a:solidFill>
              </a:rPr>
              <a:t>Automatically generated suggestions of el. criteria</a:t>
            </a:r>
            <a:endParaRPr lang="en-US" sz="1200" b="1" i="1" u="sng" dirty="0">
              <a:solidFill>
                <a:srgbClr val="002060"/>
              </a:solidFill>
            </a:endParaRPr>
          </a:p>
        </p:txBody>
      </p:sp>
      <p:cxnSp>
        <p:nvCxnSpPr>
          <p:cNvPr id="26" name="Elbow Connector 25"/>
          <p:cNvCxnSpPr/>
          <p:nvPr/>
        </p:nvCxnSpPr>
        <p:spPr>
          <a:xfrm rot="16200000" flipH="1">
            <a:off x="8099202" y="3555339"/>
            <a:ext cx="303174" cy="136047"/>
          </a:xfrm>
          <a:prstGeom prst="bentConnector3">
            <a:avLst>
              <a:gd name="adj1" fmla="val 50000"/>
            </a:avLst>
          </a:prstGeom>
          <a:ln w="25400" cmpd="sng">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19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PONTE Data Infrastructure</a:t>
            </a:r>
            <a:endParaRPr lang="en-US" dirty="0"/>
          </a:p>
        </p:txBody>
      </p:sp>
      <p:sp>
        <p:nvSpPr>
          <p:cNvPr id="3" name="Content Placeholder 2"/>
          <p:cNvSpPr>
            <a:spLocks noGrp="1"/>
          </p:cNvSpPr>
          <p:nvPr>
            <p:ph idx="1"/>
          </p:nvPr>
        </p:nvSpPr>
        <p:spPr>
          <a:xfrm>
            <a:off x="448056" y="1601788"/>
            <a:ext cx="8202168" cy="1958535"/>
          </a:xfrm>
        </p:spPr>
        <p:txBody>
          <a:bodyPr/>
          <a:lstStyle/>
          <a:p>
            <a:r>
              <a:rPr lang="en-US" sz="2200" dirty="0" smtClean="0"/>
              <a:t>Linked Data (incl. </a:t>
            </a:r>
            <a:r>
              <a:rPr lang="en-US" sz="2200" dirty="0" err="1" smtClean="0"/>
              <a:t>DrugBank</a:t>
            </a:r>
            <a:r>
              <a:rPr lang="en-US" sz="2200" dirty="0" smtClean="0"/>
              <a:t>, </a:t>
            </a:r>
            <a:r>
              <a:rPr lang="en-US" sz="2200" dirty="0" err="1" smtClean="0"/>
              <a:t>Diseasome</a:t>
            </a:r>
            <a:r>
              <a:rPr lang="en-US" sz="2200" dirty="0" smtClean="0"/>
              <a:t>, </a:t>
            </a:r>
            <a:r>
              <a:rPr lang="en-US" sz="2200" dirty="0" err="1" smtClean="0"/>
              <a:t>LinkedCT</a:t>
            </a:r>
            <a:r>
              <a:rPr lang="en-US" sz="2200" dirty="0" smtClean="0"/>
              <a:t>, KEGG)</a:t>
            </a:r>
          </a:p>
          <a:p>
            <a:r>
              <a:rPr lang="en-US" sz="2200" dirty="0" smtClean="0"/>
              <a:t>PubMed and ClinicalTrials.gov</a:t>
            </a:r>
          </a:p>
          <a:p>
            <a:r>
              <a:rPr lang="en-US" sz="2200" dirty="0" smtClean="0"/>
              <a:t>The Web</a:t>
            </a:r>
          </a:p>
          <a:p>
            <a:r>
              <a:rPr lang="en-US" sz="2200" dirty="0" smtClean="0"/>
              <a:t>Patient Records at Healthcare</a:t>
            </a:r>
          </a:p>
          <a:p>
            <a:endParaRPr lang="en-US" sz="2200" dirty="0"/>
          </a:p>
        </p:txBody>
      </p:sp>
      <p:sp>
        <p:nvSpPr>
          <p:cNvPr id="4" name="Content Placeholder 2"/>
          <p:cNvSpPr txBox="1">
            <a:spLocks/>
          </p:cNvSpPr>
          <p:nvPr/>
        </p:nvSpPr>
        <p:spPr bwMode="auto">
          <a:xfrm>
            <a:off x="444816" y="4108243"/>
            <a:ext cx="8202168" cy="195853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lnSpc>
                <a:spcPct val="90000"/>
              </a:lnSpc>
              <a:spcBef>
                <a:spcPct val="55000"/>
              </a:spcBef>
              <a:spcAft>
                <a:spcPct val="0"/>
              </a:spcAft>
              <a:buClr>
                <a:srgbClr val="0066FF"/>
              </a:buClr>
              <a:buFont typeface="Wingdings" pitchFamily="2" charset="2"/>
              <a:buChar char="§"/>
              <a:defRPr sz="3200">
                <a:solidFill>
                  <a:srgbClr val="000000"/>
                </a:solidFill>
                <a:latin typeface="+mn-lt"/>
                <a:ea typeface="+mn-ea"/>
                <a:cs typeface="+mn-cs"/>
              </a:defRPr>
            </a:lvl1pPr>
            <a:lvl2pPr marL="742950" indent="-285750" algn="l" rtl="0" eaLnBrk="0" fontAlgn="base" hangingPunct="0">
              <a:lnSpc>
                <a:spcPct val="90000"/>
              </a:lnSpc>
              <a:spcBef>
                <a:spcPct val="55000"/>
              </a:spcBef>
              <a:spcAft>
                <a:spcPct val="0"/>
              </a:spcAft>
              <a:buChar char="–"/>
              <a:defRPr sz="2800">
                <a:solidFill>
                  <a:srgbClr val="000000"/>
                </a:solidFill>
                <a:latin typeface="+mn-lt"/>
              </a:defRPr>
            </a:lvl2pPr>
            <a:lvl3pPr marL="1143000" indent="-228600" algn="l" rtl="0" eaLnBrk="0" fontAlgn="base" hangingPunct="0">
              <a:lnSpc>
                <a:spcPct val="90000"/>
              </a:lnSpc>
              <a:spcBef>
                <a:spcPct val="55000"/>
              </a:spcBef>
              <a:spcAft>
                <a:spcPct val="0"/>
              </a:spcAft>
              <a:buClr>
                <a:srgbClr val="0066FF"/>
              </a:buClr>
              <a:buFont typeface="Wingdings" pitchFamily="2" charset="2"/>
              <a:buChar char="§"/>
              <a:defRPr sz="2400">
                <a:solidFill>
                  <a:srgbClr val="000000"/>
                </a:solidFill>
                <a:latin typeface="+mn-lt"/>
              </a:defRPr>
            </a:lvl3pPr>
            <a:lvl4pPr marL="1600200" indent="-228600" algn="l" rtl="0" eaLnBrk="0" fontAlgn="base" hangingPunct="0">
              <a:lnSpc>
                <a:spcPct val="90000"/>
              </a:lnSpc>
              <a:spcBef>
                <a:spcPct val="55000"/>
              </a:spcBef>
              <a:spcAft>
                <a:spcPct val="0"/>
              </a:spcAft>
              <a:buChar char="–"/>
              <a:defRPr sz="2000">
                <a:solidFill>
                  <a:srgbClr val="000000"/>
                </a:solidFill>
                <a:latin typeface="+mn-lt"/>
              </a:defRPr>
            </a:lvl4pPr>
            <a:lvl5pPr marL="2057400" indent="-228600" algn="l" rtl="0" eaLnBrk="0" fontAlgn="base" hangingPunct="0">
              <a:lnSpc>
                <a:spcPct val="90000"/>
              </a:lnSpc>
              <a:spcBef>
                <a:spcPct val="55000"/>
              </a:spcBef>
              <a:spcAft>
                <a:spcPct val="0"/>
              </a:spcAft>
              <a:buClr>
                <a:srgbClr val="0066FF"/>
              </a:buClr>
              <a:buFont typeface="Wingdings" pitchFamily="2" charset="2"/>
              <a:buChar char="§"/>
              <a:defRPr sz="2000">
                <a:solidFill>
                  <a:srgbClr val="000000"/>
                </a:solidFill>
                <a:latin typeface="+mn-lt"/>
              </a:defRPr>
            </a:lvl5pPr>
            <a:lvl6pPr marL="2514600" indent="-228600" algn="l" rtl="0" fontAlgn="base">
              <a:lnSpc>
                <a:spcPct val="90000"/>
              </a:lnSpc>
              <a:spcBef>
                <a:spcPct val="55000"/>
              </a:spcBef>
              <a:spcAft>
                <a:spcPct val="0"/>
              </a:spcAft>
              <a:buClr>
                <a:srgbClr val="0066FF"/>
              </a:buClr>
              <a:buFont typeface="Wingdings" pitchFamily="2" charset="2"/>
              <a:buChar char="§"/>
              <a:defRPr sz="2000">
                <a:solidFill>
                  <a:srgbClr val="000000"/>
                </a:solidFill>
                <a:latin typeface="+mn-lt"/>
              </a:defRPr>
            </a:lvl6pPr>
            <a:lvl7pPr marL="2971800" indent="-228600" algn="l" rtl="0" fontAlgn="base">
              <a:lnSpc>
                <a:spcPct val="90000"/>
              </a:lnSpc>
              <a:spcBef>
                <a:spcPct val="55000"/>
              </a:spcBef>
              <a:spcAft>
                <a:spcPct val="0"/>
              </a:spcAft>
              <a:buClr>
                <a:srgbClr val="0066FF"/>
              </a:buClr>
              <a:buFont typeface="Wingdings" pitchFamily="2" charset="2"/>
              <a:buChar char="§"/>
              <a:defRPr sz="2000">
                <a:solidFill>
                  <a:srgbClr val="000000"/>
                </a:solidFill>
                <a:latin typeface="+mn-lt"/>
              </a:defRPr>
            </a:lvl7pPr>
            <a:lvl8pPr marL="3429000" indent="-228600" algn="l" rtl="0" fontAlgn="base">
              <a:lnSpc>
                <a:spcPct val="90000"/>
              </a:lnSpc>
              <a:spcBef>
                <a:spcPct val="55000"/>
              </a:spcBef>
              <a:spcAft>
                <a:spcPct val="0"/>
              </a:spcAft>
              <a:buClr>
                <a:srgbClr val="0066FF"/>
              </a:buClr>
              <a:buFont typeface="Wingdings" pitchFamily="2" charset="2"/>
              <a:buChar char="§"/>
              <a:defRPr sz="2000">
                <a:solidFill>
                  <a:srgbClr val="000000"/>
                </a:solidFill>
                <a:latin typeface="+mn-lt"/>
              </a:defRPr>
            </a:lvl8pPr>
            <a:lvl9pPr marL="3886200" indent="-228600" algn="l" rtl="0" fontAlgn="base">
              <a:lnSpc>
                <a:spcPct val="90000"/>
              </a:lnSpc>
              <a:spcBef>
                <a:spcPct val="55000"/>
              </a:spcBef>
              <a:spcAft>
                <a:spcPct val="0"/>
              </a:spcAft>
              <a:buClr>
                <a:srgbClr val="0066FF"/>
              </a:buClr>
              <a:buFont typeface="Wingdings" pitchFamily="2" charset="2"/>
              <a:buChar char="§"/>
              <a:defRPr sz="2000">
                <a:solidFill>
                  <a:srgbClr val="000000"/>
                </a:solidFill>
                <a:latin typeface="+mn-lt"/>
              </a:defRPr>
            </a:lvl9pPr>
          </a:lstStyle>
          <a:p>
            <a:pPr algn="just">
              <a:spcBef>
                <a:spcPts val="600"/>
              </a:spcBef>
            </a:pPr>
            <a:r>
              <a:rPr lang="en-US" sz="2200" dirty="0" smtClean="0"/>
              <a:t>Is the PONTE semantic search engine</a:t>
            </a:r>
          </a:p>
          <a:p>
            <a:pPr algn="just">
              <a:spcBef>
                <a:spcPts val="600"/>
              </a:spcBef>
            </a:pPr>
            <a:r>
              <a:rPr lang="en-US" sz="2200" dirty="0"/>
              <a:t>U</a:t>
            </a:r>
            <a:r>
              <a:rPr lang="en-US" sz="2200" dirty="0" smtClean="0"/>
              <a:t>ses Yahoo Boss! Search API for fetching web results and the </a:t>
            </a:r>
            <a:r>
              <a:rPr lang="en-US" sz="2200" dirty="0" err="1" smtClean="0"/>
              <a:t>MeSH</a:t>
            </a:r>
            <a:r>
              <a:rPr lang="en-US" sz="2200" dirty="0" smtClean="0"/>
              <a:t>, GO and </a:t>
            </a:r>
            <a:r>
              <a:rPr lang="en-US" sz="2200" dirty="0" err="1"/>
              <a:t>UniProt</a:t>
            </a:r>
            <a:r>
              <a:rPr lang="en-US" sz="2200" dirty="0"/>
              <a:t> ontologies for </a:t>
            </a:r>
            <a:r>
              <a:rPr lang="en-US" sz="2200" dirty="0" smtClean="0"/>
              <a:t>enriching the query and for indexing </a:t>
            </a:r>
            <a:r>
              <a:rPr lang="en-US" sz="2200" dirty="0"/>
              <a:t>and annotating the </a:t>
            </a:r>
            <a:r>
              <a:rPr lang="en-US" sz="2200" dirty="0" smtClean="0"/>
              <a:t>results</a:t>
            </a:r>
          </a:p>
          <a:p>
            <a:pPr lvl="0" algn="just">
              <a:spcBef>
                <a:spcPts val="600"/>
              </a:spcBef>
            </a:pPr>
            <a:r>
              <a:rPr lang="en-US" sz="2200" dirty="0"/>
              <a:t>It searches across abstracts</a:t>
            </a:r>
            <a:r>
              <a:rPr lang="en-US" sz="2200" dirty="0"/>
              <a:t>, semi-structured documents, web </a:t>
            </a:r>
            <a:r>
              <a:rPr lang="en-US" sz="2200" dirty="0" smtClean="0"/>
              <a:t>pages.</a:t>
            </a:r>
            <a:endParaRPr lang="en-US" sz="2200" dirty="0"/>
          </a:p>
          <a:p>
            <a:pPr algn="just">
              <a:spcBef>
                <a:spcPts val="600"/>
              </a:spcBef>
            </a:pPr>
            <a:endParaRPr lang="en-US" sz="2200" dirty="0" smtClean="0"/>
          </a:p>
        </p:txBody>
      </p:sp>
      <p:sp>
        <p:nvSpPr>
          <p:cNvPr id="5" name="Rectangle 4"/>
          <p:cNvSpPr/>
          <p:nvPr/>
        </p:nvSpPr>
        <p:spPr>
          <a:xfrm>
            <a:off x="0" y="3404681"/>
            <a:ext cx="9143999" cy="5447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2600" b="1" dirty="0" err="1" smtClean="0">
                <a:solidFill>
                  <a:schemeClr val="bg1"/>
                </a:solidFill>
              </a:rPr>
              <a:t>GoPONTE</a:t>
            </a:r>
            <a:endParaRPr lang="en-US" sz="2600" b="1" dirty="0">
              <a:solidFill>
                <a:schemeClr val="bg1"/>
              </a:solidFill>
            </a:endParaRPr>
          </a:p>
        </p:txBody>
      </p:sp>
    </p:spTree>
    <p:extLst>
      <p:ext uri="{BB962C8B-B14F-4D97-AF65-F5344CB8AC3E}">
        <p14:creationId xmlns:p14="http://schemas.microsoft.com/office/powerpoint/2010/main" val="1226935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PONTE results</a:t>
            </a:r>
            <a:endParaRPr lang="en-US" dirty="0"/>
          </a:p>
        </p:txBody>
      </p:sp>
      <p:sp>
        <p:nvSpPr>
          <p:cNvPr id="3" name="Content Placeholder 2"/>
          <p:cNvSpPr>
            <a:spLocks noGrp="1"/>
          </p:cNvSpPr>
          <p:nvPr>
            <p:ph idx="1"/>
          </p:nvPr>
        </p:nvSpPr>
        <p:spPr>
          <a:xfrm>
            <a:off x="448056" y="1465602"/>
            <a:ext cx="8248472" cy="1692329"/>
          </a:xfrm>
        </p:spPr>
        <p:txBody>
          <a:bodyPr/>
          <a:lstStyle/>
          <a:p>
            <a:pPr algn="just">
              <a:spcBef>
                <a:spcPts val="0"/>
              </a:spcBef>
            </a:pPr>
            <a:r>
              <a:rPr lang="en-US" sz="1800" dirty="0" smtClean="0"/>
              <a:t>5 </a:t>
            </a:r>
            <a:r>
              <a:rPr lang="en-US" sz="1800" dirty="0" smtClean="0"/>
              <a:t>new ontologies </a:t>
            </a:r>
            <a:r>
              <a:rPr lang="en-US" sz="1800" dirty="0" smtClean="0"/>
              <a:t>(incl. </a:t>
            </a:r>
            <a:r>
              <a:rPr lang="en-US" sz="1800" dirty="0"/>
              <a:t>E</a:t>
            </a:r>
            <a:r>
              <a:rPr lang="en-US" sz="1800" dirty="0" smtClean="0"/>
              <a:t>ligibility </a:t>
            </a:r>
            <a:r>
              <a:rPr lang="en-US" sz="1800" dirty="0"/>
              <a:t>C</a:t>
            </a:r>
            <a:r>
              <a:rPr lang="en-US" sz="1800" dirty="0" smtClean="0"/>
              <a:t>riteria,  CTP, Hypothesis, Patient Record,  Domain </a:t>
            </a:r>
            <a:r>
              <a:rPr lang="en-US" sz="1800" dirty="0" err="1" smtClean="0"/>
              <a:t>Ontologys</a:t>
            </a:r>
            <a:r>
              <a:rPr lang="en-US" sz="1800" dirty="0" smtClean="0"/>
              <a:t>)</a:t>
            </a:r>
            <a:endParaRPr lang="en-US" sz="1800" dirty="0" smtClean="0"/>
          </a:p>
          <a:p>
            <a:pPr algn="just">
              <a:spcBef>
                <a:spcPts val="0"/>
              </a:spcBef>
            </a:pPr>
            <a:r>
              <a:rPr lang="en-US" sz="1800" dirty="0" smtClean="0"/>
              <a:t>40 services (incl. information retrieval, automatic generation of research questions and eligible population size)</a:t>
            </a:r>
          </a:p>
          <a:p>
            <a:pPr algn="just">
              <a:spcBef>
                <a:spcPts val="0"/>
              </a:spcBef>
            </a:pPr>
            <a:r>
              <a:rPr lang="en-US" sz="1800" dirty="0" err="1" smtClean="0"/>
              <a:t>GoPONTE</a:t>
            </a:r>
            <a:r>
              <a:rPr lang="en-US" sz="1800" dirty="0" smtClean="0"/>
              <a:t>, a semantic search engine with on-the-fly results’ annotation</a:t>
            </a:r>
          </a:p>
          <a:p>
            <a:pPr algn="just">
              <a:spcBef>
                <a:spcPts val="0"/>
              </a:spcBef>
            </a:pPr>
            <a:r>
              <a:rPr lang="en-US" sz="1800" dirty="0" smtClean="0"/>
              <a:t>1 integrated platform offering the PONTE </a:t>
            </a:r>
            <a:r>
              <a:rPr lang="en-US" sz="1800" dirty="0" smtClean="0"/>
              <a:t>services</a:t>
            </a:r>
          </a:p>
          <a:p>
            <a:pPr algn="just">
              <a:spcBef>
                <a:spcPts val="0"/>
              </a:spcBef>
            </a:pPr>
            <a:r>
              <a:rPr lang="en-US" sz="1800" dirty="0" smtClean="0"/>
              <a:t>The </a:t>
            </a:r>
            <a:r>
              <a:rPr lang="en-US" sz="1800" b="1" dirty="0" smtClean="0"/>
              <a:t>THIRST study </a:t>
            </a:r>
            <a:r>
              <a:rPr lang="en-US" sz="1800" dirty="0" smtClean="0"/>
              <a:t>on </a:t>
            </a:r>
            <a:r>
              <a:rPr lang="en-US" sz="1800" dirty="0" smtClean="0"/>
              <a:t>Thyroid </a:t>
            </a:r>
            <a:r>
              <a:rPr lang="en-US" sz="1800" dirty="0"/>
              <a:t>Hormone Replacement therapy in patients with ST-Elevation Myocardial Infarction </a:t>
            </a:r>
            <a:endParaRPr lang="en-US" sz="18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l="42506" t="35860" r="11720" b="7536"/>
          <a:stretch>
            <a:fillRect/>
          </a:stretch>
        </p:blipFill>
        <p:spPr bwMode="auto">
          <a:xfrm>
            <a:off x="205074" y="3694471"/>
            <a:ext cx="2748915" cy="215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5"/>
          <p:cNvSpPr txBox="1">
            <a:spLocks noChangeArrowheads="1"/>
          </p:cNvSpPr>
          <p:nvPr/>
        </p:nvSpPr>
        <p:spPr bwMode="auto">
          <a:xfrm>
            <a:off x="51235" y="5887259"/>
            <a:ext cx="3664726"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900">
                <a:solidFill>
                  <a:schemeClr val="tx1"/>
                </a:solidFill>
                <a:latin typeface="Arial" pitchFamily="34" charset="0"/>
                <a:cs typeface="Arial" pitchFamily="34" charset="0"/>
              </a:defRPr>
            </a:lvl1pPr>
            <a:lvl2pPr marL="742950" indent="-285750" eaLnBrk="0" hangingPunct="0">
              <a:defRPr sz="1900">
                <a:solidFill>
                  <a:schemeClr val="tx1"/>
                </a:solidFill>
                <a:latin typeface="Arial" pitchFamily="34" charset="0"/>
                <a:cs typeface="Arial" pitchFamily="34" charset="0"/>
              </a:defRPr>
            </a:lvl2pPr>
            <a:lvl3pPr marL="1143000" indent="-228600" eaLnBrk="0" hangingPunct="0">
              <a:defRPr sz="1900">
                <a:solidFill>
                  <a:schemeClr val="tx1"/>
                </a:solidFill>
                <a:latin typeface="Arial" pitchFamily="34" charset="0"/>
                <a:cs typeface="Arial" pitchFamily="34" charset="0"/>
              </a:defRPr>
            </a:lvl3pPr>
            <a:lvl4pPr marL="1600200" indent="-228600" eaLnBrk="0" hangingPunct="0">
              <a:defRPr sz="1900">
                <a:solidFill>
                  <a:schemeClr val="tx1"/>
                </a:solidFill>
                <a:latin typeface="Arial" pitchFamily="34" charset="0"/>
                <a:cs typeface="Arial" pitchFamily="34" charset="0"/>
              </a:defRPr>
            </a:lvl4pPr>
            <a:lvl5pPr marL="2057400" indent="-228600" eaLnBrk="0" hangingPunct="0">
              <a:defRPr sz="19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9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9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9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900">
                <a:solidFill>
                  <a:schemeClr val="tx1"/>
                </a:solidFill>
                <a:latin typeface="Arial" pitchFamily="34" charset="0"/>
                <a:cs typeface="Arial" pitchFamily="34" charset="0"/>
              </a:defRPr>
            </a:lvl9pPr>
          </a:lstStyle>
          <a:p>
            <a:pPr algn="ctr" eaLnBrk="1" hangingPunct="1">
              <a:spcBef>
                <a:spcPts val="0"/>
              </a:spcBef>
              <a:buNone/>
            </a:pPr>
            <a:r>
              <a:rPr lang="en-US" sz="1200" i="1" dirty="0">
                <a:solidFill>
                  <a:schemeClr val="bg1"/>
                </a:solidFill>
                <a:latin typeface="Calibri" pitchFamily="34" charset="0"/>
              </a:rPr>
              <a:t>Summary of the ratio of the relevant  results retrieved </a:t>
            </a:r>
            <a:endParaRPr lang="en-US" sz="1200" i="1" dirty="0" smtClean="0">
              <a:solidFill>
                <a:schemeClr val="bg1"/>
              </a:solidFill>
              <a:latin typeface="Calibri" pitchFamily="34" charset="0"/>
            </a:endParaRPr>
          </a:p>
          <a:p>
            <a:pPr algn="ctr" eaLnBrk="1" hangingPunct="1">
              <a:spcBef>
                <a:spcPts val="0"/>
              </a:spcBef>
              <a:buNone/>
            </a:pPr>
            <a:r>
              <a:rPr lang="en-US" sz="1200" i="1" dirty="0" smtClean="0">
                <a:solidFill>
                  <a:schemeClr val="bg1"/>
                </a:solidFill>
                <a:latin typeface="Calibri" pitchFamily="34" charset="0"/>
              </a:rPr>
              <a:t>compared to the </a:t>
            </a:r>
            <a:r>
              <a:rPr lang="en-US" sz="1200" i="1" dirty="0">
                <a:solidFill>
                  <a:schemeClr val="bg1"/>
                </a:solidFill>
                <a:latin typeface="Calibri" pitchFamily="34" charset="0"/>
              </a:rPr>
              <a:t>full list of results retrieved</a:t>
            </a:r>
            <a:endParaRPr lang="el-GR" sz="1200" i="1" dirty="0">
              <a:solidFill>
                <a:schemeClr val="bg1"/>
              </a:solidFill>
              <a:latin typeface="Calibri" pitchFamily="34" charset="0"/>
            </a:endParaRPr>
          </a:p>
        </p:txBody>
      </p:sp>
      <p:sp>
        <p:nvSpPr>
          <p:cNvPr id="10" name="TextBox 9"/>
          <p:cNvSpPr txBox="1"/>
          <p:nvPr/>
        </p:nvSpPr>
        <p:spPr>
          <a:xfrm>
            <a:off x="2938272" y="3488667"/>
            <a:ext cx="6288901" cy="2751522"/>
          </a:xfrm>
          <a:prstGeom prst="rect">
            <a:avLst/>
          </a:prstGeom>
          <a:noFill/>
        </p:spPr>
        <p:txBody>
          <a:bodyPr wrap="none" rtlCol="0">
            <a:spAutoFit/>
          </a:bodyPr>
          <a:lstStyle/>
          <a:p>
            <a:pPr marL="285750" indent="-285750" algn="just">
              <a:spcBef>
                <a:spcPts val="0"/>
              </a:spcBef>
              <a:buFontTx/>
              <a:buChar char="-"/>
            </a:pPr>
            <a:r>
              <a:rPr lang="en-US" sz="1800" b="1" dirty="0" smtClean="0"/>
              <a:t>Zero effort </a:t>
            </a:r>
            <a:r>
              <a:rPr lang="en-US" sz="1800" dirty="0" smtClean="0"/>
              <a:t>population estimation </a:t>
            </a:r>
            <a:r>
              <a:rPr lang="en-US" sz="1800" b="1" dirty="0" smtClean="0"/>
              <a:t>during</a:t>
            </a:r>
            <a:r>
              <a:rPr lang="en-US" sz="1800" dirty="0" smtClean="0"/>
              <a:t> trial design at </a:t>
            </a:r>
          </a:p>
          <a:p>
            <a:pPr algn="just">
              <a:spcBef>
                <a:spcPts val="0"/>
              </a:spcBef>
              <a:buNone/>
            </a:pPr>
            <a:r>
              <a:rPr lang="en-US" sz="1800" dirty="0" smtClean="0"/>
              <a:t>the recruitment sites / Faster go/no-go decisions about sites</a:t>
            </a:r>
          </a:p>
          <a:p>
            <a:pPr marL="285750" indent="-285750" algn="just">
              <a:spcBef>
                <a:spcPts val="0"/>
              </a:spcBef>
              <a:buFontTx/>
              <a:buChar char="-"/>
            </a:pPr>
            <a:r>
              <a:rPr lang="en-US" sz="1800" dirty="0" smtClean="0"/>
              <a:t>Average </a:t>
            </a:r>
            <a:r>
              <a:rPr lang="en-US" sz="1800" i="1" dirty="0" smtClean="0"/>
              <a:t>CTP preparation time </a:t>
            </a:r>
            <a:r>
              <a:rPr lang="en-US" sz="1800" b="1" dirty="0" smtClean="0"/>
              <a:t>in half </a:t>
            </a:r>
            <a:r>
              <a:rPr lang="en-US" sz="1800" dirty="0" smtClean="0"/>
              <a:t>through direct </a:t>
            </a:r>
          </a:p>
          <a:p>
            <a:pPr algn="just">
              <a:spcBef>
                <a:spcPts val="0"/>
              </a:spcBef>
              <a:buNone/>
            </a:pPr>
            <a:r>
              <a:rPr lang="en-US" sz="1800" dirty="0" smtClean="0"/>
              <a:t>literature linking, population size estimations and decision </a:t>
            </a:r>
          </a:p>
          <a:p>
            <a:pPr algn="just">
              <a:spcBef>
                <a:spcPts val="0"/>
              </a:spcBef>
              <a:buNone/>
            </a:pPr>
            <a:r>
              <a:rPr lang="en-US" sz="1800" dirty="0" smtClean="0"/>
              <a:t>support</a:t>
            </a:r>
          </a:p>
          <a:p>
            <a:pPr marL="285750" indent="-285750" algn="just">
              <a:spcBef>
                <a:spcPts val="0"/>
              </a:spcBef>
              <a:buFontTx/>
              <a:buChar char="-"/>
            </a:pPr>
            <a:r>
              <a:rPr lang="en-US" sz="1800" dirty="0" smtClean="0"/>
              <a:t>Over </a:t>
            </a:r>
            <a:r>
              <a:rPr lang="en-US" sz="1800" b="1" dirty="0" smtClean="0"/>
              <a:t>50%</a:t>
            </a:r>
            <a:r>
              <a:rPr lang="en-US" sz="1800" dirty="0" smtClean="0"/>
              <a:t> of eligibility criteria of completed drug </a:t>
            </a:r>
          </a:p>
          <a:p>
            <a:pPr algn="just">
              <a:spcBef>
                <a:spcPts val="0"/>
              </a:spcBef>
              <a:buNone/>
            </a:pPr>
            <a:r>
              <a:rPr lang="en-US" sz="1800" dirty="0" smtClean="0"/>
              <a:t>repositioning clinical trials were suggested by the platform</a:t>
            </a:r>
          </a:p>
          <a:p>
            <a:pPr algn="just">
              <a:spcBef>
                <a:spcPts val="0"/>
              </a:spcBef>
              <a:buNone/>
            </a:pPr>
            <a:r>
              <a:rPr lang="en-US" sz="1800" dirty="0"/>
              <a:t>- More than </a:t>
            </a:r>
            <a:r>
              <a:rPr lang="en-US" sz="1800" b="1" dirty="0"/>
              <a:t>80%</a:t>
            </a:r>
            <a:r>
              <a:rPr lang="en-US" sz="1800" dirty="0"/>
              <a:t> of the CTP parameters were semantically </a:t>
            </a:r>
          </a:p>
          <a:p>
            <a:pPr algn="just">
              <a:spcBef>
                <a:spcPts val="0"/>
              </a:spcBef>
              <a:buNone/>
            </a:pPr>
            <a:r>
              <a:rPr lang="en-US" sz="1800" dirty="0"/>
              <a:t>linked with </a:t>
            </a:r>
            <a:r>
              <a:rPr lang="en-US" sz="1800" dirty="0" smtClean="0"/>
              <a:t>literature for direct semantic searches</a:t>
            </a:r>
            <a:endParaRPr lang="en-US" sz="1800" dirty="0"/>
          </a:p>
          <a:p>
            <a:pPr marL="285750" indent="-285750" algn="just">
              <a:spcBef>
                <a:spcPts val="0"/>
              </a:spcBef>
              <a:buFontTx/>
              <a:buChar char="-"/>
            </a:pPr>
            <a:r>
              <a:rPr lang="en-US" sz="1800" b="1" dirty="0"/>
              <a:t>84%</a:t>
            </a:r>
            <a:r>
              <a:rPr lang="en-US" sz="1800" dirty="0"/>
              <a:t> of eligibility criteria can be expressed through the </a:t>
            </a:r>
          </a:p>
          <a:p>
            <a:pPr algn="just">
              <a:spcBef>
                <a:spcPts val="0"/>
              </a:spcBef>
              <a:buNone/>
            </a:pPr>
            <a:r>
              <a:rPr lang="en-US" sz="1800" dirty="0"/>
              <a:t>El. Criteria </a:t>
            </a:r>
            <a:r>
              <a:rPr lang="en-US" sz="1800" dirty="0" smtClean="0"/>
              <a:t>Ontology in a machine </a:t>
            </a:r>
            <a:r>
              <a:rPr lang="en-US" sz="1800" dirty="0" err="1" smtClean="0"/>
              <a:t>processable</a:t>
            </a:r>
            <a:r>
              <a:rPr lang="en-US" sz="1800" dirty="0" smtClean="0"/>
              <a:t> way</a:t>
            </a:r>
            <a:endParaRPr lang="en-US" sz="1800" dirty="0"/>
          </a:p>
          <a:p>
            <a:pPr>
              <a:spcBef>
                <a:spcPts val="0"/>
              </a:spcBef>
              <a:buNone/>
            </a:pPr>
            <a:endParaRPr lang="en-US" sz="1800" dirty="0"/>
          </a:p>
        </p:txBody>
      </p:sp>
    </p:spTree>
    <p:extLst>
      <p:ext uri="{BB962C8B-B14F-4D97-AF65-F5344CB8AC3E}">
        <p14:creationId xmlns:p14="http://schemas.microsoft.com/office/powerpoint/2010/main" val="50527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3793677"/>
              </p:ext>
            </p:extLst>
          </p:nvPr>
        </p:nvGraphicFramePr>
        <p:xfrm>
          <a:off x="189936" y="1416801"/>
          <a:ext cx="4398700" cy="4626864"/>
        </p:xfrm>
        <a:graphic>
          <a:graphicData uri="http://schemas.openxmlformats.org/drawingml/2006/table">
            <a:tbl>
              <a:tblPr firstRow="1" firstCol="1" lastRow="1" lastCol="1" bandRow="1" bandCol="1">
                <a:tableStyleId>{5C22544A-7EE6-4342-B048-85BDC9FD1C3A}</a:tableStyleId>
              </a:tblPr>
              <a:tblGrid>
                <a:gridCol w="4398700"/>
              </a:tblGrid>
              <a:tr h="722086">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GB" sz="1100" b="0" u="none" dirty="0" smtClean="0">
                          <a:solidFill>
                            <a:schemeClr val="bg1"/>
                          </a:solidFill>
                        </a:rPr>
                        <a:t>Tagaris, A., </a:t>
                      </a:r>
                      <a:r>
                        <a:rPr lang="en-GB" sz="1100" b="0" u="none" dirty="0" err="1" smtClean="0">
                          <a:solidFill>
                            <a:schemeClr val="bg1"/>
                          </a:solidFill>
                        </a:rPr>
                        <a:t>Andronikou</a:t>
                      </a:r>
                      <a:r>
                        <a:rPr lang="en-GB" sz="1100" b="0" u="none" dirty="0" smtClean="0">
                          <a:solidFill>
                            <a:schemeClr val="bg1"/>
                          </a:solidFill>
                        </a:rPr>
                        <a:t>, V., </a:t>
                      </a:r>
                      <a:r>
                        <a:rPr lang="en-GB" sz="1100" b="0" u="none" dirty="0" err="1" smtClean="0">
                          <a:solidFill>
                            <a:schemeClr val="bg1"/>
                          </a:solidFill>
                        </a:rPr>
                        <a:t>Chondrogiannis</a:t>
                      </a:r>
                      <a:r>
                        <a:rPr lang="en-GB" sz="1100" b="0" u="none" dirty="0" smtClean="0">
                          <a:solidFill>
                            <a:schemeClr val="bg1"/>
                          </a:solidFill>
                        </a:rPr>
                        <a:t>, E., </a:t>
                      </a:r>
                      <a:r>
                        <a:rPr lang="en-GB" sz="1100" b="0" u="none" dirty="0" err="1" smtClean="0">
                          <a:solidFill>
                            <a:schemeClr val="bg1"/>
                          </a:solidFill>
                        </a:rPr>
                        <a:t>Tsatsaronis</a:t>
                      </a:r>
                      <a:r>
                        <a:rPr lang="en-GB" sz="1100" b="0" u="none" dirty="0" smtClean="0">
                          <a:solidFill>
                            <a:schemeClr val="bg1"/>
                          </a:solidFill>
                        </a:rPr>
                        <a:t>, G., Schroeder, M., </a:t>
                      </a:r>
                      <a:r>
                        <a:rPr lang="en-GB" sz="1100" b="0" u="none" dirty="0" err="1" smtClean="0">
                          <a:solidFill>
                            <a:schemeClr val="bg1"/>
                          </a:solidFill>
                        </a:rPr>
                        <a:t>Varvarigou</a:t>
                      </a:r>
                      <a:r>
                        <a:rPr lang="en-GB" sz="1100" b="0" u="none" dirty="0" smtClean="0">
                          <a:solidFill>
                            <a:schemeClr val="bg1"/>
                          </a:solidFill>
                        </a:rPr>
                        <a:t>, T. and  </a:t>
                      </a:r>
                      <a:r>
                        <a:rPr lang="en-GB" sz="1100" b="0" u="none" dirty="0" err="1" smtClean="0">
                          <a:solidFill>
                            <a:schemeClr val="bg1"/>
                          </a:solidFill>
                        </a:rPr>
                        <a:t>Koutsouris</a:t>
                      </a:r>
                      <a:r>
                        <a:rPr lang="en-GB" sz="1100" b="0" u="none" dirty="0" smtClean="0">
                          <a:solidFill>
                            <a:schemeClr val="bg1"/>
                          </a:solidFill>
                        </a:rPr>
                        <a:t>, D. (2014), Exploiting Ontology based search and EHR Interoperability to facilitate Clinical Trial Design, In </a:t>
                      </a:r>
                      <a:r>
                        <a:rPr lang="en-GB" sz="1100" b="0" u="none" dirty="0" err="1" smtClean="0">
                          <a:solidFill>
                            <a:schemeClr val="bg1"/>
                          </a:solidFill>
                        </a:rPr>
                        <a:t>Dionysios-Dimitrios</a:t>
                      </a:r>
                      <a:r>
                        <a:rPr lang="en-GB" sz="1100" b="0" u="none" dirty="0" smtClean="0">
                          <a:solidFill>
                            <a:schemeClr val="bg1"/>
                          </a:solidFill>
                        </a:rPr>
                        <a:t> </a:t>
                      </a:r>
                      <a:r>
                        <a:rPr lang="en-GB" sz="1100" b="0" u="none" dirty="0" err="1" smtClean="0">
                          <a:solidFill>
                            <a:schemeClr val="bg1"/>
                          </a:solidFill>
                        </a:rPr>
                        <a:t>Koutsouris</a:t>
                      </a:r>
                      <a:r>
                        <a:rPr lang="en-GB" sz="1100" b="0" u="none" dirty="0" smtClean="0">
                          <a:solidFill>
                            <a:schemeClr val="bg1"/>
                          </a:solidFill>
                        </a:rPr>
                        <a:t>, </a:t>
                      </a:r>
                      <a:r>
                        <a:rPr lang="en-GB" sz="1100" b="0" u="none" dirty="0" err="1" smtClean="0">
                          <a:solidFill>
                            <a:schemeClr val="bg1"/>
                          </a:solidFill>
                        </a:rPr>
                        <a:t>Athina</a:t>
                      </a:r>
                      <a:r>
                        <a:rPr lang="en-GB" sz="1100" b="0" u="none" dirty="0" smtClean="0">
                          <a:solidFill>
                            <a:schemeClr val="bg1"/>
                          </a:solidFill>
                        </a:rPr>
                        <a:t> A. </a:t>
                      </a:r>
                      <a:r>
                        <a:rPr lang="en-GB" sz="1100" b="0" u="none" dirty="0" err="1" smtClean="0">
                          <a:solidFill>
                            <a:schemeClr val="bg1"/>
                          </a:solidFill>
                        </a:rPr>
                        <a:t>Lazakidou</a:t>
                      </a:r>
                      <a:r>
                        <a:rPr lang="en-GB" sz="1100" b="0" u="none" dirty="0" smtClean="0">
                          <a:solidFill>
                            <a:schemeClr val="bg1"/>
                          </a:solidFill>
                        </a:rPr>
                        <a:t>,  Concepts and Trends in Healthcare Information Systems, Annals of Information Systems Volume 16, 2014, </a:t>
                      </a:r>
                      <a:r>
                        <a:rPr lang="en-GB" sz="1100" b="0" u="none" dirty="0" err="1" smtClean="0">
                          <a:solidFill>
                            <a:schemeClr val="bg1"/>
                          </a:solidFill>
                        </a:rPr>
                        <a:t>pp</a:t>
                      </a:r>
                      <a:r>
                        <a:rPr lang="en-GB" sz="1100" b="0" u="none" dirty="0" smtClean="0">
                          <a:solidFill>
                            <a:schemeClr val="bg1"/>
                          </a:solidFill>
                        </a:rPr>
                        <a:t> 21-4</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494648">
                <a:tc>
                  <a:txBody>
                    <a:bodyPr/>
                    <a:lstStyle/>
                    <a:p>
                      <a:pPr marL="0" marR="0" algn="just">
                        <a:lnSpc>
                          <a:spcPct val="115000"/>
                        </a:lnSpc>
                        <a:spcBef>
                          <a:spcPts val="0"/>
                        </a:spcBef>
                        <a:spcAft>
                          <a:spcPts val="0"/>
                        </a:spcAft>
                      </a:pPr>
                      <a:r>
                        <a:rPr lang="en-GB" sz="1100" b="0" u="none" dirty="0">
                          <a:solidFill>
                            <a:schemeClr val="bg1"/>
                          </a:solidFill>
                          <a:effectLst/>
                        </a:rPr>
                        <a:t>Tagaris, A., </a:t>
                      </a:r>
                      <a:r>
                        <a:rPr lang="en-GB" sz="1100" b="0" u="none" dirty="0" err="1">
                          <a:solidFill>
                            <a:schemeClr val="bg1"/>
                          </a:solidFill>
                          <a:effectLst/>
                        </a:rPr>
                        <a:t>Andronikou</a:t>
                      </a:r>
                      <a:r>
                        <a:rPr lang="en-GB" sz="1100" b="0" u="none" dirty="0">
                          <a:solidFill>
                            <a:schemeClr val="bg1"/>
                          </a:solidFill>
                          <a:effectLst/>
                        </a:rPr>
                        <a:t>, V., </a:t>
                      </a:r>
                      <a:r>
                        <a:rPr lang="en-GB" sz="1100" b="0" u="none" dirty="0" err="1">
                          <a:solidFill>
                            <a:schemeClr val="bg1"/>
                          </a:solidFill>
                          <a:effectLst/>
                        </a:rPr>
                        <a:t>Karanastasis</a:t>
                      </a:r>
                      <a:r>
                        <a:rPr lang="en-GB" sz="1100" b="0" u="none" dirty="0">
                          <a:solidFill>
                            <a:schemeClr val="bg1"/>
                          </a:solidFill>
                          <a:effectLst/>
                        </a:rPr>
                        <a:t>, E., </a:t>
                      </a:r>
                      <a:r>
                        <a:rPr lang="en-GB" sz="1100" b="0" u="none" dirty="0" err="1">
                          <a:solidFill>
                            <a:schemeClr val="bg1"/>
                          </a:solidFill>
                          <a:effectLst/>
                        </a:rPr>
                        <a:t>Chondrogiannis</a:t>
                      </a:r>
                      <a:r>
                        <a:rPr lang="en-GB" sz="1100" b="0" u="none" dirty="0">
                          <a:solidFill>
                            <a:schemeClr val="bg1"/>
                          </a:solidFill>
                          <a:effectLst/>
                        </a:rPr>
                        <a:t>, E., </a:t>
                      </a:r>
                      <a:r>
                        <a:rPr lang="en-GB" sz="1100" b="0" u="none" dirty="0" err="1">
                          <a:solidFill>
                            <a:schemeClr val="bg1"/>
                          </a:solidFill>
                          <a:effectLst/>
                        </a:rPr>
                        <a:t>Tsirmpas</a:t>
                      </a:r>
                      <a:r>
                        <a:rPr lang="en-GB" sz="1100" b="0" u="none" dirty="0">
                          <a:solidFill>
                            <a:schemeClr val="bg1"/>
                          </a:solidFill>
                          <a:effectLst/>
                        </a:rPr>
                        <a:t>, H., </a:t>
                      </a:r>
                      <a:r>
                        <a:rPr lang="en-GB" sz="1100" b="0" u="none" dirty="0" err="1">
                          <a:solidFill>
                            <a:schemeClr val="bg1"/>
                          </a:solidFill>
                          <a:effectLst/>
                        </a:rPr>
                        <a:t>Varvarigou</a:t>
                      </a:r>
                      <a:r>
                        <a:rPr lang="en-GB" sz="1100" b="0" u="none" dirty="0">
                          <a:solidFill>
                            <a:schemeClr val="bg1"/>
                          </a:solidFill>
                          <a:effectLst/>
                        </a:rPr>
                        <a:t>, T. and </a:t>
                      </a:r>
                      <a:r>
                        <a:rPr lang="en-GB" sz="1100" b="0" u="none" dirty="0" err="1">
                          <a:solidFill>
                            <a:schemeClr val="bg1"/>
                          </a:solidFill>
                          <a:effectLst/>
                        </a:rPr>
                        <a:t>Koutsouris</a:t>
                      </a:r>
                      <a:r>
                        <a:rPr lang="en-GB" sz="1100" b="0" u="none" dirty="0">
                          <a:solidFill>
                            <a:schemeClr val="bg1"/>
                          </a:solidFill>
                          <a:effectLst/>
                        </a:rPr>
                        <a:t> (2014) PAT: An intelligent authoring tool for facilitating clinical trial design, 25th European Medical Informatics Conference - MIE2014.</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575784">
                <a:tc>
                  <a:txBody>
                    <a:bodyPr/>
                    <a:lstStyle/>
                    <a:p>
                      <a:pPr marL="0" marR="0" algn="just">
                        <a:lnSpc>
                          <a:spcPct val="115000"/>
                        </a:lnSpc>
                        <a:spcBef>
                          <a:spcPts val="0"/>
                        </a:spcBef>
                        <a:spcAft>
                          <a:spcPts val="0"/>
                        </a:spcAft>
                      </a:pPr>
                      <a:r>
                        <a:rPr lang="en-US" sz="1100" b="0" u="none" dirty="0" err="1">
                          <a:solidFill>
                            <a:schemeClr val="bg1"/>
                          </a:solidFill>
                          <a:effectLst/>
                        </a:rPr>
                        <a:t>Matskanis</a:t>
                      </a:r>
                      <a:r>
                        <a:rPr lang="en-US" sz="1100" b="0" u="none" dirty="0">
                          <a:solidFill>
                            <a:schemeClr val="bg1"/>
                          </a:solidFill>
                          <a:effectLst/>
                        </a:rPr>
                        <a:t>, N., </a:t>
                      </a:r>
                      <a:r>
                        <a:rPr lang="en-US" sz="1100" b="0" u="none" dirty="0" err="1">
                          <a:solidFill>
                            <a:schemeClr val="bg1"/>
                          </a:solidFill>
                          <a:effectLst/>
                        </a:rPr>
                        <a:t>Andronikou</a:t>
                      </a:r>
                      <a:r>
                        <a:rPr lang="en-US" sz="1100" b="0" u="none" dirty="0">
                          <a:solidFill>
                            <a:schemeClr val="bg1"/>
                          </a:solidFill>
                          <a:effectLst/>
                        </a:rPr>
                        <a:t>, V., </a:t>
                      </a:r>
                      <a:r>
                        <a:rPr lang="en-US" sz="1100" b="0" u="none" dirty="0" err="1">
                          <a:solidFill>
                            <a:schemeClr val="bg1"/>
                          </a:solidFill>
                          <a:effectLst/>
                        </a:rPr>
                        <a:t>Massonet</a:t>
                      </a:r>
                      <a:r>
                        <a:rPr lang="en-US" sz="1100" b="0" u="none" dirty="0">
                          <a:solidFill>
                            <a:schemeClr val="bg1"/>
                          </a:solidFill>
                          <a:effectLst/>
                        </a:rPr>
                        <a:t>, P. </a:t>
                      </a:r>
                      <a:r>
                        <a:rPr lang="en-US" sz="1100" b="0" u="none" dirty="0" err="1">
                          <a:solidFill>
                            <a:schemeClr val="bg1"/>
                          </a:solidFill>
                          <a:effectLst/>
                        </a:rPr>
                        <a:t>Mourtzoukos</a:t>
                      </a:r>
                      <a:r>
                        <a:rPr lang="en-US" sz="1100" b="0" u="none" dirty="0">
                          <a:solidFill>
                            <a:schemeClr val="bg1"/>
                          </a:solidFill>
                          <a:effectLst/>
                        </a:rPr>
                        <a:t>, K., </a:t>
                      </a:r>
                      <a:r>
                        <a:rPr lang="en-US" sz="1100" b="0" u="none" dirty="0" err="1">
                          <a:solidFill>
                            <a:schemeClr val="bg1"/>
                          </a:solidFill>
                          <a:effectLst/>
                        </a:rPr>
                        <a:t>Roumier</a:t>
                      </a:r>
                      <a:r>
                        <a:rPr lang="en-US" sz="1100" b="0" u="none" dirty="0">
                          <a:solidFill>
                            <a:schemeClr val="bg1"/>
                          </a:solidFill>
                          <a:effectLst/>
                        </a:rPr>
                        <a:t>, J (2012)  A Linked Data Approach for Querying Heterogeneous Sources, KEOD 2012 in IC3K (International Joint Conference on Knowledge Discovery, Knowledge Engineering and Knowledge Management).</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471014">
                <a:tc>
                  <a:txBody>
                    <a:bodyPr/>
                    <a:lstStyle/>
                    <a:p>
                      <a:pPr marL="0" marR="0" algn="just">
                        <a:lnSpc>
                          <a:spcPct val="115000"/>
                        </a:lnSpc>
                        <a:spcBef>
                          <a:spcPts val="0"/>
                        </a:spcBef>
                        <a:spcAft>
                          <a:spcPts val="0"/>
                        </a:spcAft>
                      </a:pPr>
                      <a:r>
                        <a:rPr lang="en-US" sz="1100" b="0" u="none" dirty="0" err="1">
                          <a:solidFill>
                            <a:schemeClr val="bg1"/>
                          </a:solidFill>
                          <a:effectLst/>
                        </a:rPr>
                        <a:t>Andronikou</a:t>
                      </a:r>
                      <a:r>
                        <a:rPr lang="en-US" sz="1100" b="0" u="none" dirty="0">
                          <a:solidFill>
                            <a:schemeClr val="bg1"/>
                          </a:solidFill>
                          <a:effectLst/>
                        </a:rPr>
                        <a:t>, V., </a:t>
                      </a:r>
                      <a:r>
                        <a:rPr lang="en-US" sz="1100" b="0" u="none" dirty="0" err="1">
                          <a:solidFill>
                            <a:schemeClr val="bg1"/>
                          </a:solidFill>
                          <a:effectLst/>
                        </a:rPr>
                        <a:t>Xefteris</a:t>
                      </a:r>
                      <a:r>
                        <a:rPr lang="en-US" sz="1100" b="0" u="none" dirty="0">
                          <a:solidFill>
                            <a:schemeClr val="bg1"/>
                          </a:solidFill>
                          <a:effectLst/>
                        </a:rPr>
                        <a:t>, S., </a:t>
                      </a:r>
                      <a:r>
                        <a:rPr lang="en-US" sz="1100" b="0" u="none" dirty="0" err="1">
                          <a:solidFill>
                            <a:schemeClr val="bg1"/>
                          </a:solidFill>
                          <a:effectLst/>
                        </a:rPr>
                        <a:t>Varvarigou</a:t>
                      </a:r>
                      <a:r>
                        <a:rPr lang="en-US" sz="1100" b="0" u="none" dirty="0">
                          <a:solidFill>
                            <a:schemeClr val="bg1"/>
                          </a:solidFill>
                          <a:effectLst/>
                        </a:rPr>
                        <a:t>, T. (2012) A Novel, Algorithm metadata-aware Architecture for Biometric Systems,  IEEE Workshop on Biometric Measurements and Systems for Security and Medical Applications, 2012.</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575784">
                <a:tc>
                  <a:txBody>
                    <a:bodyPr/>
                    <a:lstStyle/>
                    <a:p>
                      <a:pPr marL="0" marR="0" algn="just">
                        <a:lnSpc>
                          <a:spcPct val="115000"/>
                        </a:lnSpc>
                        <a:spcBef>
                          <a:spcPts val="0"/>
                        </a:spcBef>
                        <a:spcAft>
                          <a:spcPts val="0"/>
                        </a:spcAft>
                      </a:pPr>
                      <a:r>
                        <a:rPr lang="en-GB" sz="1100" b="0" u="none" dirty="0" err="1">
                          <a:solidFill>
                            <a:schemeClr val="bg1"/>
                          </a:solidFill>
                          <a:effectLst/>
                        </a:rPr>
                        <a:t>Tsatsaronis</a:t>
                      </a:r>
                      <a:r>
                        <a:rPr lang="en-GB" sz="1100" b="0" u="none" dirty="0">
                          <a:solidFill>
                            <a:schemeClr val="bg1"/>
                          </a:solidFill>
                          <a:effectLst/>
                        </a:rPr>
                        <a:t>, G., </a:t>
                      </a:r>
                      <a:r>
                        <a:rPr lang="en-GB" sz="1100" b="0" u="none" dirty="0" err="1">
                          <a:solidFill>
                            <a:schemeClr val="bg1"/>
                          </a:solidFill>
                          <a:effectLst/>
                        </a:rPr>
                        <a:t>Mourtzoukos</a:t>
                      </a:r>
                      <a:r>
                        <a:rPr lang="en-GB" sz="1100" b="0" u="none" dirty="0">
                          <a:solidFill>
                            <a:schemeClr val="bg1"/>
                          </a:solidFill>
                          <a:effectLst/>
                        </a:rPr>
                        <a:t>, K., </a:t>
                      </a:r>
                      <a:r>
                        <a:rPr lang="en-GB" sz="1100" b="0" u="none" dirty="0" err="1">
                          <a:solidFill>
                            <a:schemeClr val="bg1"/>
                          </a:solidFill>
                          <a:effectLst/>
                        </a:rPr>
                        <a:t>Andronikou</a:t>
                      </a:r>
                      <a:r>
                        <a:rPr lang="en-GB" sz="1100" b="0" u="none" dirty="0">
                          <a:solidFill>
                            <a:schemeClr val="bg1"/>
                          </a:solidFill>
                          <a:effectLst/>
                        </a:rPr>
                        <a:t>, V., Tagaris, T., </a:t>
                      </a:r>
                      <a:r>
                        <a:rPr lang="en-GB" sz="1100" b="0" u="none" dirty="0" err="1">
                          <a:solidFill>
                            <a:schemeClr val="bg1"/>
                          </a:solidFill>
                          <a:effectLst/>
                        </a:rPr>
                        <a:t>Varlamis</a:t>
                      </a:r>
                      <a:r>
                        <a:rPr lang="en-GB" sz="1100" b="0" u="none" dirty="0">
                          <a:solidFill>
                            <a:schemeClr val="bg1"/>
                          </a:solidFill>
                          <a:effectLst/>
                        </a:rPr>
                        <a:t>, I., Schroeder, M., </a:t>
                      </a:r>
                      <a:r>
                        <a:rPr lang="en-GB" sz="1100" b="0" u="none" dirty="0" err="1">
                          <a:solidFill>
                            <a:schemeClr val="bg1"/>
                          </a:solidFill>
                          <a:effectLst/>
                        </a:rPr>
                        <a:t>Varvarigou</a:t>
                      </a:r>
                      <a:r>
                        <a:rPr lang="en-GB" sz="1100" b="0" u="none" dirty="0">
                          <a:solidFill>
                            <a:schemeClr val="bg1"/>
                          </a:solidFill>
                          <a:effectLst/>
                        </a:rPr>
                        <a:t>, T., </a:t>
                      </a:r>
                      <a:r>
                        <a:rPr lang="en-GB" sz="1100" b="0" u="none" dirty="0" err="1">
                          <a:solidFill>
                            <a:schemeClr val="bg1"/>
                          </a:solidFill>
                          <a:effectLst/>
                        </a:rPr>
                        <a:t>Koutsouris</a:t>
                      </a:r>
                      <a:r>
                        <a:rPr lang="en-GB" sz="1100" b="0" u="none" dirty="0">
                          <a:solidFill>
                            <a:schemeClr val="bg1"/>
                          </a:solidFill>
                          <a:effectLst/>
                        </a:rPr>
                        <a:t>, D., </a:t>
                      </a:r>
                      <a:r>
                        <a:rPr lang="en-GB" sz="1100" b="0" u="none" dirty="0" err="1">
                          <a:solidFill>
                            <a:schemeClr val="bg1"/>
                          </a:solidFill>
                          <a:effectLst/>
                        </a:rPr>
                        <a:t>Matskanis</a:t>
                      </a:r>
                      <a:r>
                        <a:rPr lang="en-GB" sz="1100" b="0" u="none" dirty="0">
                          <a:solidFill>
                            <a:schemeClr val="bg1"/>
                          </a:solidFill>
                          <a:effectLst/>
                        </a:rPr>
                        <a:t>, N. (2012) PONTE: A Context-Aware Approach for Automated Clinical Trial Protocol Design, 38th International Conference on Very Large Databases, VLDB-2012.</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72696586"/>
              </p:ext>
            </p:extLst>
          </p:nvPr>
        </p:nvGraphicFramePr>
        <p:xfrm>
          <a:off x="4712049" y="1413163"/>
          <a:ext cx="4348824" cy="4819650"/>
        </p:xfrm>
        <a:graphic>
          <a:graphicData uri="http://schemas.openxmlformats.org/drawingml/2006/table">
            <a:tbl>
              <a:tblPr firstRow="1" firstCol="1" lastRow="1" lastCol="1" bandRow="1" bandCol="1">
                <a:tableStyleId>{5C22544A-7EE6-4342-B048-85BDC9FD1C3A}</a:tableStyleId>
              </a:tblPr>
              <a:tblGrid>
                <a:gridCol w="4348824"/>
              </a:tblGrid>
              <a:tr h="276792">
                <a:tc>
                  <a:txBody>
                    <a:bodyPr/>
                    <a:lstStyle/>
                    <a:p>
                      <a:pPr marL="0" marR="0" algn="just">
                        <a:lnSpc>
                          <a:spcPct val="115000"/>
                        </a:lnSpc>
                        <a:spcBef>
                          <a:spcPts val="0"/>
                        </a:spcBef>
                        <a:spcAft>
                          <a:spcPts val="0"/>
                        </a:spcAft>
                      </a:pPr>
                      <a:r>
                        <a:rPr lang="en-US" sz="1100" b="0" u="none" dirty="0" err="1">
                          <a:solidFill>
                            <a:schemeClr val="bg1"/>
                          </a:solidFill>
                          <a:effectLst/>
                        </a:rPr>
                        <a:t>Tagaris</a:t>
                      </a:r>
                      <a:r>
                        <a:rPr lang="en-US" sz="1100" b="0" u="none" dirty="0">
                          <a:solidFill>
                            <a:schemeClr val="bg1"/>
                          </a:solidFill>
                          <a:effectLst/>
                        </a:rPr>
                        <a:t>, A., </a:t>
                      </a:r>
                      <a:r>
                        <a:rPr lang="en-US" sz="1100" b="0" u="none" dirty="0" err="1">
                          <a:solidFill>
                            <a:schemeClr val="bg1"/>
                          </a:solidFill>
                          <a:effectLst/>
                        </a:rPr>
                        <a:t>Chondrogiannis</a:t>
                      </a:r>
                      <a:r>
                        <a:rPr lang="en-US" sz="1100" b="0" u="none" dirty="0">
                          <a:solidFill>
                            <a:schemeClr val="bg1"/>
                          </a:solidFill>
                          <a:effectLst/>
                        </a:rPr>
                        <a:t>, E., </a:t>
                      </a:r>
                      <a:r>
                        <a:rPr lang="en-US" sz="1100" b="0" u="none" dirty="0" err="1">
                          <a:solidFill>
                            <a:schemeClr val="bg1"/>
                          </a:solidFill>
                          <a:effectLst/>
                        </a:rPr>
                        <a:t>Andronikou</a:t>
                      </a:r>
                      <a:r>
                        <a:rPr lang="en-US" sz="1100" b="0" u="none" dirty="0">
                          <a:solidFill>
                            <a:schemeClr val="bg1"/>
                          </a:solidFill>
                          <a:effectLst/>
                        </a:rPr>
                        <a:t>, V., </a:t>
                      </a:r>
                      <a:r>
                        <a:rPr lang="en-US" sz="1100" b="0" u="none" dirty="0" err="1">
                          <a:solidFill>
                            <a:schemeClr val="bg1"/>
                          </a:solidFill>
                          <a:effectLst/>
                        </a:rPr>
                        <a:t>Tsatsaronis</a:t>
                      </a:r>
                      <a:r>
                        <a:rPr lang="en-US" sz="1100" b="0" u="none" dirty="0">
                          <a:solidFill>
                            <a:schemeClr val="bg1"/>
                          </a:solidFill>
                          <a:effectLst/>
                        </a:rPr>
                        <a:t>, G., </a:t>
                      </a:r>
                      <a:r>
                        <a:rPr lang="en-US" sz="1100" b="0" u="none" dirty="0" err="1">
                          <a:solidFill>
                            <a:schemeClr val="bg1"/>
                          </a:solidFill>
                          <a:effectLst/>
                        </a:rPr>
                        <a:t>Mourtzoukos</a:t>
                      </a:r>
                      <a:r>
                        <a:rPr lang="en-US" sz="1100" b="0" u="none" dirty="0">
                          <a:solidFill>
                            <a:schemeClr val="bg1"/>
                          </a:solidFill>
                          <a:effectLst/>
                        </a:rPr>
                        <a:t>, K., </a:t>
                      </a:r>
                      <a:r>
                        <a:rPr lang="en-US" sz="1100" b="0" u="none" dirty="0" err="1">
                          <a:solidFill>
                            <a:schemeClr val="bg1"/>
                          </a:solidFill>
                          <a:effectLst/>
                        </a:rPr>
                        <a:t>Roumier</a:t>
                      </a:r>
                      <a:r>
                        <a:rPr lang="en-US" sz="1100" b="0" u="none" dirty="0">
                          <a:solidFill>
                            <a:schemeClr val="bg1"/>
                          </a:solidFill>
                          <a:effectLst/>
                        </a:rPr>
                        <a:t>, J., </a:t>
                      </a:r>
                      <a:r>
                        <a:rPr lang="en-US" sz="1100" b="0" u="none" dirty="0" err="1">
                          <a:solidFill>
                            <a:schemeClr val="bg1"/>
                          </a:solidFill>
                          <a:effectLst/>
                        </a:rPr>
                        <a:t>Matskanis</a:t>
                      </a:r>
                      <a:r>
                        <a:rPr lang="en-US" sz="1100" b="0" u="none" dirty="0">
                          <a:solidFill>
                            <a:schemeClr val="bg1"/>
                          </a:solidFill>
                          <a:effectLst/>
                        </a:rPr>
                        <a:t>, N., Schroeder, M., </a:t>
                      </a:r>
                      <a:r>
                        <a:rPr lang="en-US" sz="1100" b="0" u="none" dirty="0" err="1">
                          <a:solidFill>
                            <a:schemeClr val="bg1"/>
                          </a:solidFill>
                          <a:effectLst/>
                        </a:rPr>
                        <a:t>Massonet</a:t>
                      </a:r>
                      <a:r>
                        <a:rPr lang="en-US" sz="1100" b="0" u="none" dirty="0">
                          <a:solidFill>
                            <a:schemeClr val="bg1"/>
                          </a:solidFill>
                          <a:effectLst/>
                        </a:rPr>
                        <a:t>, P., </a:t>
                      </a:r>
                      <a:r>
                        <a:rPr lang="en-US" sz="1100" b="0" u="none" dirty="0" err="1">
                          <a:solidFill>
                            <a:schemeClr val="bg1"/>
                          </a:solidFill>
                          <a:effectLst/>
                        </a:rPr>
                        <a:t>Varvarigou</a:t>
                      </a:r>
                      <a:r>
                        <a:rPr lang="en-US" sz="1100" b="0" u="none" dirty="0">
                          <a:solidFill>
                            <a:schemeClr val="bg1"/>
                          </a:solidFill>
                          <a:effectLst/>
                        </a:rPr>
                        <a:t>, T. (2012) Semantic Interoperability between Clinical Research and Healthcare: the PONTE approach, Semantic Interoperability in Medical Informatics (SIMI2012) Workshop co-located with the ESWC2012.</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504773">
                <a:tc>
                  <a:txBody>
                    <a:bodyPr/>
                    <a:lstStyle/>
                    <a:p>
                      <a:pPr marL="0" marR="0" algn="just">
                        <a:lnSpc>
                          <a:spcPct val="115000"/>
                        </a:lnSpc>
                        <a:spcBef>
                          <a:spcPts val="0"/>
                        </a:spcBef>
                        <a:spcAft>
                          <a:spcPts val="0"/>
                        </a:spcAft>
                      </a:pPr>
                      <a:r>
                        <a:rPr lang="en-US" sz="1100" b="0" u="none" dirty="0" err="1">
                          <a:solidFill>
                            <a:schemeClr val="bg1"/>
                          </a:solidFill>
                          <a:effectLst/>
                        </a:rPr>
                        <a:t>Roumier</a:t>
                      </a:r>
                      <a:r>
                        <a:rPr lang="en-US" sz="1100" b="0" u="none" dirty="0">
                          <a:solidFill>
                            <a:schemeClr val="bg1"/>
                          </a:solidFill>
                          <a:effectLst/>
                        </a:rPr>
                        <a:t>, J., </a:t>
                      </a:r>
                      <a:r>
                        <a:rPr lang="en-US" sz="1100" b="0" u="none" dirty="0" err="1">
                          <a:solidFill>
                            <a:schemeClr val="bg1"/>
                          </a:solidFill>
                          <a:effectLst/>
                        </a:rPr>
                        <a:t>Liebman</a:t>
                      </a:r>
                      <a:r>
                        <a:rPr lang="en-US" sz="1100" b="0" u="none" dirty="0">
                          <a:solidFill>
                            <a:schemeClr val="bg1"/>
                          </a:solidFill>
                          <a:effectLst/>
                        </a:rPr>
                        <a:t>, M., </a:t>
                      </a:r>
                      <a:r>
                        <a:rPr lang="en-US" sz="1100" b="0" u="none" dirty="0" err="1">
                          <a:solidFill>
                            <a:schemeClr val="bg1"/>
                          </a:solidFill>
                          <a:effectLst/>
                        </a:rPr>
                        <a:t>Tsatsaronis</a:t>
                      </a:r>
                      <a:r>
                        <a:rPr lang="en-US" sz="1100" b="0" u="none" dirty="0">
                          <a:solidFill>
                            <a:schemeClr val="bg1"/>
                          </a:solidFill>
                          <a:effectLst/>
                        </a:rPr>
                        <a:t>, G., </a:t>
                      </a:r>
                      <a:r>
                        <a:rPr lang="en-US" sz="1100" b="0" u="none" dirty="0" err="1">
                          <a:solidFill>
                            <a:schemeClr val="bg1"/>
                          </a:solidFill>
                          <a:effectLst/>
                        </a:rPr>
                        <a:t>Matskanis</a:t>
                      </a:r>
                      <a:r>
                        <a:rPr lang="en-US" sz="1100" b="0" u="none" dirty="0">
                          <a:solidFill>
                            <a:schemeClr val="bg1"/>
                          </a:solidFill>
                          <a:effectLst/>
                        </a:rPr>
                        <a:t>, N., </a:t>
                      </a:r>
                      <a:r>
                        <a:rPr lang="en-US" sz="1100" b="0" u="none" dirty="0" err="1">
                          <a:solidFill>
                            <a:schemeClr val="bg1"/>
                          </a:solidFill>
                          <a:effectLst/>
                        </a:rPr>
                        <a:t>Tagaris</a:t>
                      </a:r>
                      <a:r>
                        <a:rPr lang="en-US" sz="1100" b="0" u="none" dirty="0">
                          <a:solidFill>
                            <a:schemeClr val="bg1"/>
                          </a:solidFill>
                          <a:effectLst/>
                        </a:rPr>
                        <a:t>, A., </a:t>
                      </a:r>
                      <a:r>
                        <a:rPr lang="en-US" sz="1100" b="0" u="none" dirty="0" err="1">
                          <a:solidFill>
                            <a:schemeClr val="bg1"/>
                          </a:solidFill>
                          <a:effectLst/>
                        </a:rPr>
                        <a:t>Mourtzoukos</a:t>
                      </a:r>
                      <a:r>
                        <a:rPr lang="en-US" sz="1100" b="0" u="none" dirty="0">
                          <a:solidFill>
                            <a:schemeClr val="bg1"/>
                          </a:solidFill>
                          <a:effectLst/>
                        </a:rPr>
                        <a:t>, K., </a:t>
                      </a:r>
                      <a:r>
                        <a:rPr lang="en-US" sz="1100" b="0" u="none" dirty="0" err="1">
                          <a:solidFill>
                            <a:schemeClr val="bg1"/>
                          </a:solidFill>
                          <a:effectLst/>
                        </a:rPr>
                        <a:t>Chondrogiannis</a:t>
                      </a:r>
                      <a:r>
                        <a:rPr lang="en-US" sz="1100" b="0" u="none" dirty="0">
                          <a:solidFill>
                            <a:schemeClr val="bg1"/>
                          </a:solidFill>
                          <a:effectLst/>
                        </a:rPr>
                        <a:t>, E., </a:t>
                      </a:r>
                      <a:r>
                        <a:rPr lang="en-US" sz="1100" b="0" u="none" dirty="0" err="1">
                          <a:solidFill>
                            <a:schemeClr val="bg1"/>
                          </a:solidFill>
                          <a:effectLst/>
                        </a:rPr>
                        <a:t>Andronikou</a:t>
                      </a:r>
                      <a:r>
                        <a:rPr lang="en-US" sz="1100" b="0" u="none" dirty="0">
                          <a:solidFill>
                            <a:schemeClr val="bg1"/>
                          </a:solidFill>
                          <a:effectLst/>
                        </a:rPr>
                        <a:t>, V. , </a:t>
                      </a:r>
                      <a:r>
                        <a:rPr lang="en-US" sz="1100" b="0" u="none" dirty="0" err="1">
                          <a:solidFill>
                            <a:schemeClr val="bg1"/>
                          </a:solidFill>
                          <a:effectLst/>
                        </a:rPr>
                        <a:t>Massonet</a:t>
                      </a:r>
                      <a:r>
                        <a:rPr lang="en-US" sz="1100" b="0" u="none" dirty="0">
                          <a:solidFill>
                            <a:schemeClr val="bg1"/>
                          </a:solidFill>
                          <a:effectLst/>
                        </a:rPr>
                        <a:t>, P.,  Schroeder, M. (2012) Semantically-assisted Hypothesis Validation in </a:t>
                      </a:r>
                      <a:r>
                        <a:rPr lang="en-US" sz="1100" b="0" u="none" dirty="0" smtClean="0">
                          <a:solidFill>
                            <a:schemeClr val="bg1"/>
                          </a:solidFill>
                          <a:effectLst/>
                        </a:rPr>
                        <a:t>Clinical </a:t>
                      </a:r>
                      <a:r>
                        <a:rPr lang="en-US" sz="1100" b="0" u="none" dirty="0">
                          <a:solidFill>
                            <a:schemeClr val="bg1"/>
                          </a:solidFill>
                          <a:effectLst/>
                        </a:rPr>
                        <a:t>Research, e-Challenges e2012  Conference.</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620441">
                <a:tc>
                  <a:txBody>
                    <a:bodyPr/>
                    <a:lstStyle/>
                    <a:p>
                      <a:pPr marL="0" marR="0" algn="just">
                        <a:lnSpc>
                          <a:spcPct val="115000"/>
                        </a:lnSpc>
                        <a:spcBef>
                          <a:spcPts val="0"/>
                        </a:spcBef>
                        <a:spcAft>
                          <a:spcPts val="0"/>
                        </a:spcAft>
                      </a:pPr>
                      <a:r>
                        <a:rPr lang="en-US" sz="1100" b="0" u="none" dirty="0" err="1">
                          <a:solidFill>
                            <a:schemeClr val="bg1"/>
                          </a:solidFill>
                          <a:effectLst/>
                        </a:rPr>
                        <a:t>Chondrogiannis</a:t>
                      </a:r>
                      <a:r>
                        <a:rPr lang="en-US" sz="1100" b="0" u="none" dirty="0">
                          <a:solidFill>
                            <a:schemeClr val="bg1"/>
                          </a:solidFill>
                          <a:effectLst/>
                        </a:rPr>
                        <a:t>, E., </a:t>
                      </a:r>
                      <a:r>
                        <a:rPr lang="en-US" sz="1100" b="0" u="none" dirty="0" err="1">
                          <a:solidFill>
                            <a:schemeClr val="bg1"/>
                          </a:solidFill>
                          <a:effectLst/>
                        </a:rPr>
                        <a:t>Andronikou</a:t>
                      </a:r>
                      <a:r>
                        <a:rPr lang="en-US" sz="1100" b="0" u="none" dirty="0">
                          <a:solidFill>
                            <a:schemeClr val="bg1"/>
                          </a:solidFill>
                          <a:effectLst/>
                        </a:rPr>
                        <a:t>, V., </a:t>
                      </a:r>
                      <a:r>
                        <a:rPr lang="en-US" sz="1100" b="0" u="none" dirty="0" err="1">
                          <a:solidFill>
                            <a:schemeClr val="bg1"/>
                          </a:solidFill>
                          <a:effectLst/>
                        </a:rPr>
                        <a:t>Mourtzoukos</a:t>
                      </a:r>
                      <a:r>
                        <a:rPr lang="en-US" sz="1100" b="0" u="none" dirty="0">
                          <a:solidFill>
                            <a:schemeClr val="bg1"/>
                          </a:solidFill>
                          <a:effectLst/>
                        </a:rPr>
                        <a:t>, K., </a:t>
                      </a:r>
                      <a:r>
                        <a:rPr lang="en-US" sz="1100" b="0" u="none" dirty="0" err="1">
                          <a:solidFill>
                            <a:schemeClr val="bg1"/>
                          </a:solidFill>
                          <a:effectLst/>
                        </a:rPr>
                        <a:t>Tagaris</a:t>
                      </a:r>
                      <a:r>
                        <a:rPr lang="en-US" sz="1100" b="0" u="none" dirty="0">
                          <a:solidFill>
                            <a:schemeClr val="bg1"/>
                          </a:solidFill>
                          <a:effectLst/>
                        </a:rPr>
                        <a:t>, T., </a:t>
                      </a:r>
                      <a:r>
                        <a:rPr lang="en-US" sz="1100" b="0" u="none" dirty="0" err="1">
                          <a:solidFill>
                            <a:schemeClr val="bg1"/>
                          </a:solidFill>
                          <a:effectLst/>
                        </a:rPr>
                        <a:t>Varvarigou</a:t>
                      </a:r>
                      <a:r>
                        <a:rPr lang="en-US" sz="1100" b="0" u="none" dirty="0">
                          <a:solidFill>
                            <a:schemeClr val="bg1"/>
                          </a:solidFill>
                          <a:effectLst/>
                        </a:rPr>
                        <a:t>, T. (2012) A novel Query Rewriting Mechanism for Semantically interlinking Clinical Research with Electronic Health Records, International Conference on Web Intelligence, Mining and Semantics, WIMS’12.</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r h="332509">
                <a:tc>
                  <a:txBody>
                    <a:bodyPr/>
                    <a:lstStyle/>
                    <a:p>
                      <a:pPr marL="0" marR="0" algn="just">
                        <a:lnSpc>
                          <a:spcPct val="115000"/>
                        </a:lnSpc>
                        <a:spcBef>
                          <a:spcPts val="0"/>
                        </a:spcBef>
                        <a:spcAft>
                          <a:spcPts val="0"/>
                        </a:spcAft>
                      </a:pPr>
                      <a:r>
                        <a:rPr lang="en-US" sz="1100" b="0" u="none">
                          <a:solidFill>
                            <a:schemeClr val="bg1"/>
                          </a:solidFill>
                          <a:effectLst/>
                        </a:rPr>
                        <a:t>Chondrogiannis, T., Matskanis, N., Roumier, J., Andronikou, V., Massonet, Ph., (2011). Enabling semantic interlinking of medical data sources and EHRs for clinical research purposes, eChallenges e-2011 Conference.</a:t>
                      </a:r>
                      <a:endParaRPr lang="en-US" sz="1100" b="0" u="none">
                        <a:solidFill>
                          <a:schemeClr val="bg1"/>
                        </a:solidFill>
                        <a:effectLst/>
                        <a:latin typeface="Calibri"/>
                        <a:ea typeface="Calibri"/>
                        <a:cs typeface="Calibri"/>
                      </a:endParaRPr>
                    </a:p>
                  </a:txBody>
                  <a:tcPr marL="49520" marR="49520" marT="0" marB="0" anchor="ctr">
                    <a:solidFill>
                      <a:schemeClr val="tx1">
                        <a:lumMod val="95000"/>
                      </a:schemeClr>
                    </a:solidFill>
                  </a:tcPr>
                </a:tc>
              </a:tr>
              <a:tr h="77287">
                <a:tc>
                  <a:txBody>
                    <a:bodyPr/>
                    <a:lstStyle/>
                    <a:p>
                      <a:pPr marL="0" marR="0" algn="just">
                        <a:lnSpc>
                          <a:spcPct val="115000"/>
                        </a:lnSpc>
                        <a:spcBef>
                          <a:spcPts val="0"/>
                        </a:spcBef>
                        <a:spcAft>
                          <a:spcPts val="0"/>
                        </a:spcAft>
                      </a:pPr>
                      <a:r>
                        <a:rPr lang="en-US" sz="1100" b="0" u="none" dirty="0" err="1">
                          <a:solidFill>
                            <a:schemeClr val="bg1"/>
                          </a:solidFill>
                          <a:effectLst/>
                        </a:rPr>
                        <a:t>Andronikou</a:t>
                      </a:r>
                      <a:r>
                        <a:rPr lang="en-US" sz="1100" b="0" u="none" dirty="0">
                          <a:solidFill>
                            <a:schemeClr val="bg1"/>
                          </a:solidFill>
                          <a:effectLst/>
                        </a:rPr>
                        <a:t>, V., </a:t>
                      </a:r>
                      <a:r>
                        <a:rPr lang="en-US" sz="1100" b="0" u="none" dirty="0" err="1">
                          <a:solidFill>
                            <a:schemeClr val="bg1"/>
                          </a:solidFill>
                          <a:effectLst/>
                        </a:rPr>
                        <a:t>Karanastasis</a:t>
                      </a:r>
                      <a:r>
                        <a:rPr lang="en-US" sz="1100" b="0" u="none" dirty="0">
                          <a:solidFill>
                            <a:schemeClr val="bg1"/>
                          </a:solidFill>
                          <a:effectLst/>
                        </a:rPr>
                        <a:t>, E., </a:t>
                      </a:r>
                      <a:r>
                        <a:rPr lang="en-US" sz="1100" b="0" u="none" dirty="0" err="1">
                          <a:solidFill>
                            <a:schemeClr val="bg1"/>
                          </a:solidFill>
                          <a:effectLst/>
                        </a:rPr>
                        <a:t>Chondrogiannis</a:t>
                      </a:r>
                      <a:r>
                        <a:rPr lang="en-US" sz="1100" b="0" u="none" dirty="0">
                          <a:solidFill>
                            <a:schemeClr val="bg1"/>
                          </a:solidFill>
                          <a:effectLst/>
                        </a:rPr>
                        <a:t>, T., </a:t>
                      </a:r>
                      <a:r>
                        <a:rPr lang="en-US" sz="1100" b="0" u="none" dirty="0" err="1">
                          <a:solidFill>
                            <a:schemeClr val="bg1"/>
                          </a:solidFill>
                          <a:effectLst/>
                        </a:rPr>
                        <a:t>Tserpes</a:t>
                      </a:r>
                      <a:r>
                        <a:rPr lang="en-US" sz="1100" b="0" u="none" dirty="0">
                          <a:solidFill>
                            <a:schemeClr val="bg1"/>
                          </a:solidFill>
                          <a:effectLst/>
                        </a:rPr>
                        <a:t>, K., </a:t>
                      </a:r>
                      <a:r>
                        <a:rPr lang="en-US" sz="1100" b="0" u="none" dirty="0" err="1">
                          <a:solidFill>
                            <a:schemeClr val="bg1"/>
                          </a:solidFill>
                          <a:effectLst/>
                        </a:rPr>
                        <a:t>Varvarigou</a:t>
                      </a:r>
                      <a:r>
                        <a:rPr lang="en-US" sz="1100" b="0" u="none" dirty="0">
                          <a:solidFill>
                            <a:schemeClr val="bg1"/>
                          </a:solidFill>
                          <a:effectLst/>
                        </a:rPr>
                        <a:t>, T. (2010). Semantically-enabled Intelligent Patient Recruitment in Clinical Trials. 5th International Conference on P2P, Parallel, Grid, Cloud and Internet Computing (3GPCIC 2010), November 4-6, 2010, Fukuoka Institute of Technology, Fukuoka, Japan, IEEE Conference Publishing Services.</a:t>
                      </a:r>
                      <a:endParaRPr lang="en-US" sz="1100" b="0" u="none" dirty="0">
                        <a:solidFill>
                          <a:schemeClr val="bg1"/>
                        </a:solidFill>
                        <a:effectLst/>
                        <a:latin typeface="Calibri"/>
                        <a:ea typeface="Calibri"/>
                        <a:cs typeface="Calibri"/>
                      </a:endParaRPr>
                    </a:p>
                  </a:txBody>
                  <a:tcPr marL="49520" marR="49520" marT="0" marB="0" anchor="ctr">
                    <a:solidFill>
                      <a:schemeClr val="tx1">
                        <a:lumMod val="95000"/>
                      </a:schemeClr>
                    </a:solidFill>
                  </a:tcPr>
                </a:tc>
              </a:tr>
            </a:tbl>
          </a:graphicData>
        </a:graphic>
      </p:graphicFrame>
    </p:spTree>
    <p:extLst>
      <p:ext uri="{BB962C8B-B14F-4D97-AF65-F5344CB8AC3E}">
        <p14:creationId xmlns:p14="http://schemas.microsoft.com/office/powerpoint/2010/main" val="2101009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OpenScienceLink Landscape</a:t>
            </a:r>
            <a:endParaRPr lang="en-US" dirty="0"/>
          </a:p>
        </p:txBody>
      </p:sp>
      <p:graphicFrame>
        <p:nvGraphicFramePr>
          <p:cNvPr id="6" name="Diagram 5"/>
          <p:cNvGraphicFramePr/>
          <p:nvPr>
            <p:extLst>
              <p:ext uri="{D42A27DB-BD31-4B8C-83A1-F6EECF244321}">
                <p14:modId xmlns:p14="http://schemas.microsoft.com/office/powerpoint/2010/main" val="47363419"/>
              </p:ext>
            </p:extLst>
          </p:nvPr>
        </p:nvGraphicFramePr>
        <p:xfrm>
          <a:off x="936702" y="1416206"/>
          <a:ext cx="7616283" cy="43489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0593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OpenScienceLink in a nutshell</a:t>
            </a:r>
            <a:endParaRPr lang="en-US" dirty="0"/>
          </a:p>
        </p:txBody>
      </p:sp>
      <p:sp>
        <p:nvSpPr>
          <p:cNvPr id="3" name="Rectangle 2"/>
          <p:cNvSpPr/>
          <p:nvPr/>
        </p:nvSpPr>
        <p:spPr>
          <a:xfrm>
            <a:off x="0" y="6561195"/>
            <a:ext cx="3254417" cy="289310"/>
          </a:xfrm>
          <a:prstGeom prst="rect">
            <a:avLst/>
          </a:prstGeom>
        </p:spPr>
        <p:txBody>
          <a:bodyPr wrap="none">
            <a:spAutoFit/>
          </a:bodyPr>
          <a:lstStyle/>
          <a:p>
            <a:pPr marL="0" indent="0">
              <a:buNone/>
            </a:pPr>
            <a:r>
              <a:rPr lang="en-US" i="1" dirty="0">
                <a:solidFill>
                  <a:schemeClr val="tx1"/>
                </a:solidFill>
              </a:rPr>
              <a:t>More at </a:t>
            </a:r>
            <a:r>
              <a:rPr lang="en-US" i="1" dirty="0">
                <a:solidFill>
                  <a:schemeClr val="tx1"/>
                </a:solidFill>
                <a:hlinkClick r:id="rId2"/>
              </a:rPr>
              <a:t>http://opensciencelink.eu/</a:t>
            </a:r>
            <a:endParaRPr lang="en-US" i="1" dirty="0">
              <a:solidFill>
                <a:schemeClr val="tx1"/>
              </a:solidFill>
            </a:endParaRPr>
          </a:p>
        </p:txBody>
      </p:sp>
      <p:pic>
        <p:nvPicPr>
          <p:cNvPr id="5" name="Picture 2" descr="OSL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614" y="128848"/>
            <a:ext cx="591531" cy="59153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13679" y="2442113"/>
            <a:ext cx="7906215" cy="1795346"/>
          </a:xfrm>
          <a:prstGeom prst="rect">
            <a:avLst/>
          </a:prstGeom>
          <a:solidFill>
            <a:srgbClr val="A1C5C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0"/>
              </a:spcBef>
              <a:buNone/>
            </a:pPr>
            <a:r>
              <a:rPr lang="en-US" sz="1800" b="1" dirty="0" smtClean="0">
                <a:solidFill>
                  <a:schemeClr val="bg1"/>
                </a:solidFill>
              </a:rPr>
              <a:t>OpenScienceLink </a:t>
            </a:r>
            <a:r>
              <a:rPr lang="en-US" sz="1800" dirty="0" smtClean="0">
                <a:solidFill>
                  <a:schemeClr val="bg1"/>
                </a:solidFill>
              </a:rPr>
              <a:t>exploits the </a:t>
            </a:r>
            <a:r>
              <a:rPr lang="en-US" sz="1800" dirty="0" smtClean="0">
                <a:solidFill>
                  <a:schemeClr val="bg1"/>
                </a:solidFill>
              </a:rPr>
              <a:t>open access trend and resources in the scientific world </a:t>
            </a:r>
            <a:r>
              <a:rPr lang="en-US" sz="1800" dirty="0">
                <a:solidFill>
                  <a:schemeClr val="bg1"/>
                </a:solidFill>
              </a:rPr>
              <a:t>coupled with recent advances in the </a:t>
            </a:r>
            <a:r>
              <a:rPr lang="en-US" sz="1800" b="1" dirty="0">
                <a:solidFill>
                  <a:schemeClr val="bg1"/>
                </a:solidFill>
              </a:rPr>
              <a:t>social </a:t>
            </a:r>
            <a:r>
              <a:rPr lang="en-US" sz="1800" b="1" dirty="0" smtClean="0">
                <a:solidFill>
                  <a:schemeClr val="bg1"/>
                </a:solidFill>
              </a:rPr>
              <a:t>analytics</a:t>
            </a:r>
            <a:r>
              <a:rPr lang="en-US" sz="1800" dirty="0" smtClean="0">
                <a:solidFill>
                  <a:schemeClr val="bg1"/>
                </a:solidFill>
              </a:rPr>
              <a:t> and </a:t>
            </a:r>
            <a:r>
              <a:rPr lang="en-US" sz="1800" b="1" dirty="0" smtClean="0">
                <a:solidFill>
                  <a:schemeClr val="bg1"/>
                </a:solidFill>
              </a:rPr>
              <a:t>Semantic Web </a:t>
            </a:r>
            <a:r>
              <a:rPr lang="en-US" sz="1800" dirty="0" smtClean="0">
                <a:solidFill>
                  <a:schemeClr val="bg1"/>
                </a:solidFill>
              </a:rPr>
              <a:t>for facilitating addressing the </a:t>
            </a:r>
            <a:r>
              <a:rPr lang="en-US" sz="1800" dirty="0">
                <a:solidFill>
                  <a:schemeClr val="bg1"/>
                </a:solidFill>
              </a:rPr>
              <a:t>above problems, while also </a:t>
            </a:r>
            <a:r>
              <a:rPr lang="en-US" sz="1800" dirty="0" smtClean="0">
                <a:solidFill>
                  <a:schemeClr val="bg1"/>
                </a:solidFill>
              </a:rPr>
              <a:t>enabling a </a:t>
            </a:r>
            <a:r>
              <a:rPr lang="en-US" sz="1800" dirty="0">
                <a:solidFill>
                  <a:schemeClr val="bg1"/>
                </a:solidFill>
              </a:rPr>
              <a:t>range of </a:t>
            </a:r>
            <a:r>
              <a:rPr lang="en-US" sz="1800" b="1" dirty="0">
                <a:solidFill>
                  <a:schemeClr val="bg1"/>
                </a:solidFill>
              </a:rPr>
              <a:t>new business models </a:t>
            </a:r>
            <a:r>
              <a:rPr lang="en-US" sz="1800" dirty="0">
                <a:solidFill>
                  <a:schemeClr val="bg1"/>
                </a:solidFill>
              </a:rPr>
              <a:t>for several stakeholders in the </a:t>
            </a:r>
            <a:r>
              <a:rPr lang="en-US" sz="1800" b="1" dirty="0">
                <a:solidFill>
                  <a:schemeClr val="bg1"/>
                </a:solidFill>
              </a:rPr>
              <a:t>scientific publishing </a:t>
            </a:r>
            <a:r>
              <a:rPr lang="en-US" sz="1800" dirty="0">
                <a:solidFill>
                  <a:schemeClr val="bg1"/>
                </a:solidFill>
              </a:rPr>
              <a:t>and </a:t>
            </a:r>
            <a:r>
              <a:rPr lang="en-US" sz="1800" b="1" dirty="0">
                <a:solidFill>
                  <a:schemeClr val="bg1"/>
                </a:solidFill>
              </a:rPr>
              <a:t>academic </a:t>
            </a:r>
            <a:r>
              <a:rPr lang="en-US" sz="1800" b="1" dirty="0" smtClean="0">
                <a:solidFill>
                  <a:schemeClr val="bg1"/>
                </a:solidFill>
              </a:rPr>
              <a:t>value </a:t>
            </a:r>
            <a:r>
              <a:rPr lang="en-GB" sz="1800" b="1" dirty="0" smtClean="0">
                <a:solidFill>
                  <a:schemeClr val="bg1"/>
                </a:solidFill>
              </a:rPr>
              <a:t>chains</a:t>
            </a:r>
            <a:r>
              <a:rPr lang="en-GB" sz="1800" dirty="0" smtClean="0">
                <a:solidFill>
                  <a:schemeClr val="bg1"/>
                </a:solidFill>
              </a:rPr>
              <a:t>.</a:t>
            </a:r>
          </a:p>
        </p:txBody>
      </p:sp>
    </p:spTree>
    <p:extLst>
      <p:ext uri="{BB962C8B-B14F-4D97-AF65-F5344CB8AC3E}">
        <p14:creationId xmlns:p14="http://schemas.microsoft.com/office/powerpoint/2010/main" val="284718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Smith_new">
  <a:themeElements>
    <a:clrScheme name="TechSmith_new 14">
      <a:dk1>
        <a:srgbClr val="003736"/>
      </a:dk1>
      <a:lt1>
        <a:srgbClr val="FFFFFF"/>
      </a:lt1>
      <a:dk2>
        <a:srgbClr val="000000"/>
      </a:dk2>
      <a:lt2>
        <a:srgbClr val="66FFCC"/>
      </a:lt2>
      <a:accent1>
        <a:srgbClr val="67FF88"/>
      </a:accent1>
      <a:accent2>
        <a:srgbClr val="66FFCC"/>
      </a:accent2>
      <a:accent3>
        <a:srgbClr val="AAAAAA"/>
      </a:accent3>
      <a:accent4>
        <a:srgbClr val="DADADA"/>
      </a:accent4>
      <a:accent5>
        <a:srgbClr val="B8FFC3"/>
      </a:accent5>
      <a:accent6>
        <a:srgbClr val="5CE7B9"/>
      </a:accent6>
      <a:hlink>
        <a:srgbClr val="67E2FF"/>
      </a:hlink>
      <a:folHlink>
        <a:srgbClr val="679DFF"/>
      </a:folHlink>
    </a:clrScheme>
    <a:fontScheme name="TechSmith_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chSmith_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chSmith_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chSmith_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chSmith_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chSmith_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chSmith_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chSmith_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chSmith_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chSmith_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chSmith_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chSmith_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chSmith_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chSmith_new 13">
        <a:dk1>
          <a:srgbClr val="808080"/>
        </a:dk1>
        <a:lt1>
          <a:srgbClr val="FFFFFF"/>
        </a:lt1>
        <a:dk2>
          <a:srgbClr val="000000"/>
        </a:dk2>
        <a:lt2>
          <a:srgbClr val="66FFCC"/>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TechSmith_new 14">
        <a:dk1>
          <a:srgbClr val="003736"/>
        </a:dk1>
        <a:lt1>
          <a:srgbClr val="FFFFFF"/>
        </a:lt1>
        <a:dk2>
          <a:srgbClr val="000000"/>
        </a:dk2>
        <a:lt2>
          <a:srgbClr val="66FFCC"/>
        </a:lt2>
        <a:accent1>
          <a:srgbClr val="67FF88"/>
        </a:accent1>
        <a:accent2>
          <a:srgbClr val="66FFCC"/>
        </a:accent2>
        <a:accent3>
          <a:srgbClr val="AAAAAA"/>
        </a:accent3>
        <a:accent4>
          <a:srgbClr val="DADADA"/>
        </a:accent4>
        <a:accent5>
          <a:srgbClr val="B8FFC3"/>
        </a:accent5>
        <a:accent6>
          <a:srgbClr val="5CE7B9"/>
        </a:accent6>
        <a:hlink>
          <a:srgbClr val="67E2FF"/>
        </a:hlink>
        <a:folHlink>
          <a:srgbClr val="679D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6584</TotalTime>
  <Words>3228</Words>
  <Application>Microsoft Office PowerPoint</Application>
  <PresentationFormat>On-screen Show (4:3)</PresentationFormat>
  <Paragraphs>301</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TechSmith_new</vt:lpstr>
      <vt:lpstr>Data-driven, semantic-enriched, social-boosted Clinical Research and Healthcare</vt:lpstr>
      <vt:lpstr>PONTE Landscape</vt:lpstr>
      <vt:lpstr>PONTE in a nutshell</vt:lpstr>
      <vt:lpstr>PONTE Interface</vt:lpstr>
      <vt:lpstr>PONTE Data Infrastructure</vt:lpstr>
      <vt:lpstr>PONTE results</vt:lpstr>
      <vt:lpstr>PONTE</vt:lpstr>
      <vt:lpstr>OpenScienceLink Landscape</vt:lpstr>
      <vt:lpstr>The OpenScienceLink in a nutshell</vt:lpstr>
      <vt:lpstr>OpenScienceLink Output</vt:lpstr>
      <vt:lpstr>Current OpenScienceLink Results (1/2)</vt:lpstr>
      <vt:lpstr>Current OpenScienceLink Results (2/2)</vt:lpstr>
      <vt:lpstr>OpenScienceLink</vt:lpstr>
      <vt:lpstr>BIGGER: The main idea</vt:lpstr>
      <vt:lpstr>The BIGGER vision</vt:lpstr>
      <vt:lpstr>The BIGGER platform</vt:lpstr>
      <vt:lpstr>BIGGER  Pilots</vt:lpstr>
      <vt:lpstr>Potential Collaboration</vt:lpstr>
    </vt:vector>
  </TitlesOfParts>
  <Company>NTUA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Large-scale Collaborative Clinical Trial Design and Execution</dc:title>
  <dc:creator>Vassiliki Andronikou</dc:creator>
  <cp:lastModifiedBy>vandro</cp:lastModifiedBy>
  <cp:revision>2505</cp:revision>
  <cp:lastPrinted>2003-03-15T18:39:31Z</cp:lastPrinted>
  <dcterms:created xsi:type="dcterms:W3CDTF">2005-04-27T12:43:39Z</dcterms:created>
  <dcterms:modified xsi:type="dcterms:W3CDTF">2015-09-10T19:55:58Z</dcterms:modified>
</cp:coreProperties>
</file>