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Default Extension="gif" ContentType="image/gif"/>
  <Override PartName="/ppt/notesSlides/notesSlide24.xml" ContentType="application/vnd.openxmlformats-officedocument.presentationml.notesSlide+xml"/>
  <Override PartName="/ppt/slides/slide6.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Layouts/slideLayout10.xml" ContentType="application/vnd.openxmlformats-officedocument.presentationml.slideLayout+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2"/>
  </p:notesMasterIdLst>
  <p:sldIdLst>
    <p:sldId id="257" r:id="rId2"/>
    <p:sldId id="258" r:id="rId3"/>
    <p:sldId id="259" r:id="rId4"/>
    <p:sldId id="260" r:id="rId5"/>
    <p:sldId id="261" r:id="rId6"/>
    <p:sldId id="262" r:id="rId7"/>
    <p:sldId id="337" r:id="rId8"/>
    <p:sldId id="271" r:id="rId9"/>
    <p:sldId id="272" r:id="rId10"/>
    <p:sldId id="273" r:id="rId11"/>
    <p:sldId id="274" r:id="rId12"/>
    <p:sldId id="275" r:id="rId13"/>
    <p:sldId id="276" r:id="rId14"/>
    <p:sldId id="277" r:id="rId15"/>
    <p:sldId id="278" r:id="rId16"/>
    <p:sldId id="279" r:id="rId17"/>
    <p:sldId id="280" r:id="rId18"/>
    <p:sldId id="282" r:id="rId19"/>
    <p:sldId id="283" r:id="rId20"/>
    <p:sldId id="284" r:id="rId21"/>
    <p:sldId id="285" r:id="rId22"/>
    <p:sldId id="286" r:id="rId23"/>
    <p:sldId id="287" r:id="rId24"/>
    <p:sldId id="288" r:id="rId25"/>
    <p:sldId id="289" r:id="rId26"/>
    <p:sldId id="291" r:id="rId27"/>
    <p:sldId id="347" r:id="rId28"/>
    <p:sldId id="350" r:id="rId29"/>
    <p:sldId id="351" r:id="rId30"/>
    <p:sldId id="301"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3729" autoAdjust="0"/>
    <p:restoredTop sz="43818" autoAdjust="0"/>
  </p:normalViewPr>
  <p:slideViewPr>
    <p:cSldViewPr snapToGrid="0" snapToObjects="1">
      <p:cViewPr varScale="1">
        <p:scale>
          <a:sx n="55" d="100"/>
          <a:sy n="55" d="100"/>
        </p:scale>
        <p:origin x="-2720" y="-120"/>
      </p:cViewPr>
      <p:guideLst>
        <p:guide orient="horz" pos="2160"/>
        <p:guide pos="2880"/>
      </p:guideLst>
    </p:cSldViewPr>
  </p:slideViewPr>
  <p:notesTextViewPr>
    <p:cViewPr>
      <p:scale>
        <a:sx n="200" d="100"/>
        <a:sy n="200" d="100"/>
      </p:scale>
      <p:origin x="0" y="0"/>
    </p:cViewPr>
  </p:notesTextViewPr>
  <p:sorterViewPr>
    <p:cViewPr>
      <p:scale>
        <a:sx n="66" d="100"/>
        <a:sy n="66" d="100"/>
      </p:scale>
      <p:origin x="0" y="0"/>
    </p:cViewPr>
  </p:sorterViewPr>
  <p:notesViewPr>
    <p:cSldViewPr snapToGrid="0" snapToObjects="1">
      <p:cViewPr varScale="1">
        <p:scale>
          <a:sx n="83" d="100"/>
          <a:sy n="83" d="100"/>
        </p:scale>
        <p:origin x="-2368"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8232C2-B310-CC48-BB94-A7E0D8F26C1A}" type="datetimeFigureOut">
              <a:rPr lang="en-US" smtClean="0"/>
              <a:pPr/>
              <a:t>9/18/15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32D748-F661-DC4F-8E65-46CC04B7571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START TIMER!!!!!!!</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4A4CB5F-DC08-E749-A578-F4FFD7CA65F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 TRAUMA COUNSELOR FROM THE WEST WORKING WITH SOME CHILDREN</a:t>
            </a:r>
            <a:r>
              <a:rPr lang="en-US" baseline="0" dirty="0" smtClean="0"/>
              <a:t>.  </a:t>
            </a:r>
          </a:p>
        </p:txBody>
      </p:sp>
      <p:sp>
        <p:nvSpPr>
          <p:cNvPr id="4" name="Slide Number Placeholder 3"/>
          <p:cNvSpPr>
            <a:spLocks noGrp="1"/>
          </p:cNvSpPr>
          <p:nvPr>
            <p:ph type="sldNum" sz="quarter" idx="10"/>
          </p:nvPr>
        </p:nvSpPr>
        <p:spPr/>
        <p:txBody>
          <a:bodyPr/>
          <a:lstStyle/>
          <a:p>
            <a:fld id="{F4A4CB5F-DC08-E749-A578-F4FFD7CA65F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ART THERAPY</a:t>
            </a:r>
            <a:endParaRPr lang="en-US" dirty="0"/>
          </a:p>
        </p:txBody>
      </p:sp>
      <p:sp>
        <p:nvSpPr>
          <p:cNvPr id="4" name="Slide Number Placeholder 3"/>
          <p:cNvSpPr>
            <a:spLocks noGrp="1"/>
          </p:cNvSpPr>
          <p:nvPr>
            <p:ph type="sldNum" sz="quarter" idx="10"/>
          </p:nvPr>
        </p:nvSpPr>
        <p:spPr/>
        <p:txBody>
          <a:bodyPr/>
          <a:lstStyle/>
          <a:p>
            <a:fld id="{F4A4CB5F-DC08-E749-A578-F4FFD7CA65F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GUIDED</a:t>
            </a:r>
            <a:r>
              <a:rPr lang="en-US" baseline="0" dirty="0" smtClean="0"/>
              <a:t> VISUALIZATIONS</a:t>
            </a:r>
            <a:r>
              <a:rPr lang="en-US" sz="1200" kern="1200" dirty="0" smtClean="0">
                <a:solidFill>
                  <a:schemeClr val="tx1"/>
                </a:solidFill>
                <a:latin typeface="+mn-lt"/>
                <a:ea typeface="+mn-ea"/>
                <a:cs typeface="+mn-cs"/>
              </a:rPr>
              <a:t>TRAUMA COUNSELORS – SCIENTOLOGIST, THOUGHT FIELD THERAPISTS, Rapid eye movement therapist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Most carried with them western checklists for PTSD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CONFIDENCE</a:t>
            </a:r>
            <a:r>
              <a:rPr lang="en-US" sz="1200" kern="1200" baseline="0" dirty="0" smtClean="0">
                <a:solidFill>
                  <a:schemeClr val="tx1"/>
                </a:solidFill>
                <a:latin typeface="+mn-lt"/>
                <a:ea typeface="+mn-ea"/>
                <a:cs typeface="+mn-cs"/>
              </a:rPr>
              <a:t> THAT WESTERN MENTAL HEALTH PROFESSIONALS IN THE UNIVERSALITY OF THIS SYMPTOMOLOGY IS QUITE REMARKABLE.</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DISPITE</a:t>
            </a:r>
            <a:r>
              <a:rPr lang="en-US" sz="1200" kern="1200" baseline="0" dirty="0" smtClean="0">
                <a:solidFill>
                  <a:schemeClr val="tx1"/>
                </a:solidFill>
                <a:latin typeface="+mn-lt"/>
                <a:ea typeface="+mn-ea"/>
                <a:cs typeface="+mn-cs"/>
              </a:rPr>
              <a:t> THIS CERTAINTY </a:t>
            </a:r>
            <a:r>
              <a:rPr lang="en-US" sz="1200" kern="1200" baseline="0" dirty="0" smtClean="0">
                <a:solidFill>
                  <a:schemeClr val="tx1"/>
                </a:solidFill>
                <a:latin typeface="+mn-lt"/>
                <a:ea typeface="+mn-ea"/>
                <a:cs typeface="+mn-cs"/>
              </a:rPr>
              <a:t>, THE TRUTH IS THAT </a:t>
            </a:r>
            <a:r>
              <a:rPr lang="en-US" sz="1200" kern="1200" dirty="0" smtClean="0">
                <a:solidFill>
                  <a:schemeClr val="tx1"/>
                </a:solidFill>
                <a:latin typeface="+mn-lt"/>
                <a:ea typeface="+mn-ea"/>
                <a:cs typeface="+mn-cs"/>
              </a:rPr>
              <a:t>with the </a:t>
            </a:r>
            <a:r>
              <a:rPr lang="en-US" sz="1200" kern="1200" dirty="0" err="1" smtClean="0">
                <a:solidFill>
                  <a:schemeClr val="tx1"/>
                </a:solidFill>
                <a:latin typeface="+mn-lt"/>
                <a:ea typeface="+mn-ea"/>
                <a:cs typeface="+mn-cs"/>
              </a:rPr>
              <a:t>ptsd</a:t>
            </a:r>
            <a:r>
              <a:rPr lang="en-US" sz="1200" kern="1200" dirty="0" smtClean="0">
                <a:solidFill>
                  <a:schemeClr val="tx1"/>
                </a:solidFill>
                <a:latin typeface="+mn-lt"/>
                <a:ea typeface="+mn-ea"/>
                <a:cs typeface="+mn-cs"/>
              </a:rPr>
              <a:t> symptom check list DOES NOT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account for the various pathological reactions to trauma IN DIFFERENT CULTURES</a:t>
            </a:r>
            <a:r>
              <a:rPr lang="en-US" sz="1200" kern="1200" baseline="0" dirty="0" smtClean="0">
                <a:solidFill>
                  <a:schemeClr val="tx1"/>
                </a:solidFill>
                <a:latin typeface="+mn-lt"/>
                <a:ea typeface="+mn-ea"/>
                <a:cs typeface="+mn-cs"/>
              </a:rPr>
              <a:t> OR IN DIFFERENT TIMES AND PLACES IN HUMAN HISTORY</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Meaning matters after a bad event and symptoms vary across cultures</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AROUND</a:t>
            </a:r>
            <a:r>
              <a:rPr lang="en-US" sz="1200" kern="1200" baseline="0" dirty="0" smtClean="0">
                <a:solidFill>
                  <a:schemeClr val="tx1"/>
                </a:solidFill>
                <a:latin typeface="+mn-lt"/>
                <a:ea typeface="+mn-ea"/>
                <a:cs typeface="+mn-cs"/>
              </a:rPr>
              <a:t> THE WORLD ONE CAN FIND A </a:t>
            </a:r>
            <a:r>
              <a:rPr lang="en-US" sz="1200" kern="1200" dirty="0" smtClean="0">
                <a:solidFill>
                  <a:schemeClr val="tx1"/>
                </a:solidFill>
                <a:latin typeface="+mn-lt"/>
                <a:ea typeface="+mn-ea"/>
                <a:cs typeface="+mn-cs"/>
              </a:rPr>
              <a:t>MULTIPLICITY OF REACTIONS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THES</a:t>
            </a:r>
            <a:r>
              <a:rPr lang="en-US" sz="1200" kern="1200" baseline="0" dirty="0" smtClean="0">
                <a:solidFill>
                  <a:schemeClr val="tx1"/>
                </a:solidFill>
                <a:latin typeface="+mn-lt"/>
                <a:ea typeface="+mn-ea"/>
                <a:cs typeface="+mn-cs"/>
              </a:rPr>
              <a:t>E VERYING REACTIONS EMINATE AND ARE ALWAYS </a:t>
            </a:r>
            <a:r>
              <a:rPr lang="en-US" sz="1200" kern="1200" dirty="0" smtClean="0">
                <a:solidFill>
                  <a:schemeClr val="tx1"/>
                </a:solidFill>
                <a:latin typeface="+mn-lt"/>
                <a:ea typeface="+mn-ea"/>
                <a:cs typeface="+mn-cs"/>
              </a:rPr>
              <a:t>TIED TO LOCAL NOTIONS OF THE SELF AND MODES OF HEALING AVAILABLE TO THE POPULATION.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4A4CB5F-DC08-E749-A578-F4FFD7CA65F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 FOR</a:t>
            </a:r>
            <a:r>
              <a:rPr lang="en-US" sz="1200" kern="1200" baseline="0" dirty="0" smtClean="0">
                <a:solidFill>
                  <a:schemeClr val="tx1"/>
                </a:solidFill>
                <a:latin typeface="+mn-lt"/>
                <a:ea typeface="+mn-ea"/>
                <a:cs typeface="+mn-cs"/>
              </a:rPr>
              <a:t> EXAMPLE </a:t>
            </a: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For some </a:t>
            </a:r>
            <a:r>
              <a:rPr lang="en-US" sz="1200" b="1" kern="1200" dirty="0" smtClean="0">
                <a:solidFill>
                  <a:schemeClr val="tx1"/>
                </a:solidFill>
                <a:latin typeface="+mn-lt"/>
                <a:ea typeface="+mn-ea"/>
                <a:cs typeface="+mn-cs"/>
              </a:rPr>
              <a:t>Cambodian refugees</a:t>
            </a:r>
            <a:r>
              <a:rPr lang="en-US" sz="1200" kern="1200" dirty="0" smtClean="0">
                <a:solidFill>
                  <a:schemeClr val="tx1"/>
                </a:solidFill>
                <a:latin typeface="+mn-lt"/>
                <a:ea typeface="+mn-ea"/>
                <a:cs typeface="+mn-cs"/>
              </a:rPr>
              <a:t>, FLEEING THEIR CIVIL WAR, </a:t>
            </a:r>
            <a:r>
              <a:rPr lang="en-US" sz="1200" kern="1200" dirty="0" smtClean="0">
                <a:solidFill>
                  <a:schemeClr val="tx1"/>
                </a:solidFill>
                <a:latin typeface="+mn-lt"/>
                <a:ea typeface="+mn-ea"/>
                <a:cs typeface="+mn-cs"/>
              </a:rPr>
              <a:t>the most pressing psychological impact of trauma was being visited by vengeful spirits and the accompanying feeling of intense distress that, in escaping from the country, they had not been able to perform rituals for the dead. </a:t>
            </a:r>
          </a:p>
          <a:p>
            <a:endParaRPr lang="en-US" dirty="0"/>
          </a:p>
        </p:txBody>
      </p:sp>
      <p:sp>
        <p:nvSpPr>
          <p:cNvPr id="4" name="Slide Number Placeholder 3"/>
          <p:cNvSpPr>
            <a:spLocks noGrp="1"/>
          </p:cNvSpPr>
          <p:nvPr>
            <p:ph type="sldNum" sz="quarter" idx="10"/>
          </p:nvPr>
        </p:nvSpPr>
        <p:spPr/>
        <p:txBody>
          <a:bodyPr/>
          <a:lstStyle/>
          <a:p>
            <a:fld id="{F4A4CB5F-DC08-E749-A578-F4FFD7CA65F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Salvadoran women r</a:t>
            </a:r>
            <a:r>
              <a:rPr lang="en-US" sz="1200" kern="1200" dirty="0" smtClean="0">
                <a:solidFill>
                  <a:schemeClr val="tx1"/>
                </a:solidFill>
                <a:latin typeface="+mn-lt"/>
                <a:ea typeface="+mn-ea"/>
                <a:cs typeface="+mn-cs"/>
              </a:rPr>
              <a:t>efugees who endured THEIR protracted civil war,</a:t>
            </a:r>
            <a:r>
              <a:rPr lang="en-US" sz="1200" kern="1200" dirty="0" smtClean="0">
                <a:solidFill>
                  <a:schemeClr val="tx1"/>
                </a:solidFill>
                <a:latin typeface="+mn-lt"/>
                <a:ea typeface="+mn-ea"/>
                <a:cs typeface="+mn-cs"/>
              </a:rPr>
              <a:t> often </a:t>
            </a:r>
            <a:r>
              <a:rPr lang="en-US" sz="1200" kern="1200" dirty="0" smtClean="0">
                <a:solidFill>
                  <a:schemeClr val="tx1"/>
                </a:solidFill>
                <a:latin typeface="+mn-lt"/>
                <a:ea typeface="+mn-ea"/>
                <a:cs typeface="+mn-cs"/>
              </a:rPr>
              <a:t>experience something called </a:t>
            </a:r>
            <a:r>
              <a:rPr lang="en-US" sz="1200" kern="1200" dirty="0" err="1" smtClean="0">
                <a:solidFill>
                  <a:schemeClr val="tx1"/>
                </a:solidFill>
                <a:latin typeface="+mn-lt"/>
                <a:ea typeface="+mn-ea"/>
                <a:cs typeface="+mn-cs"/>
              </a:rPr>
              <a:t>calorias</a:t>
            </a:r>
            <a:r>
              <a:rPr lang="en-US" sz="1200" kern="1200" dirty="0" smtClean="0">
                <a:solidFill>
                  <a:schemeClr val="tx1"/>
                </a:solidFill>
                <a:latin typeface="+mn-lt"/>
                <a:ea typeface="+mn-ea"/>
                <a:cs typeface="+mn-cs"/>
              </a:rPr>
              <a:t>, a feeling of intense heat in their body. </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Afghanistan people describe, </a:t>
            </a:r>
            <a:r>
              <a:rPr lang="en-US" sz="1200" kern="1200" dirty="0" smtClean="0">
                <a:solidFill>
                  <a:schemeClr val="tx1"/>
                </a:solidFill>
                <a:latin typeface="+mn-lt"/>
                <a:ea typeface="+mn-ea"/>
                <a:cs typeface="+mn-cs"/>
              </a:rPr>
              <a:t>a type of nervous anger, and the sensation of internal stress or pressure.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SYMPTOMS</a:t>
            </a:r>
            <a:r>
              <a:rPr lang="en-US" sz="1200" kern="1200" baseline="0" dirty="0" smtClean="0">
                <a:solidFill>
                  <a:schemeClr val="tx1"/>
                </a:solidFill>
                <a:latin typeface="+mn-lt"/>
                <a:ea typeface="+mn-ea"/>
                <a:cs typeface="+mn-cs"/>
              </a:rPr>
              <a:t> VARY – AND IT TAKES SOME TIME AND RESEARCH TO UNDERSTAND LOCAL INDICATORS OF STRESS.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F4A4CB5F-DC08-E749-A578-F4FFD7CA65F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Giathri</a:t>
            </a:r>
            <a:r>
              <a:rPr lang="en-US" sz="1200" kern="1200" dirty="0" smtClean="0">
                <a:solidFill>
                  <a:schemeClr val="tx1"/>
                </a:solidFill>
                <a:latin typeface="+mn-lt"/>
                <a:ea typeface="+mn-ea"/>
                <a:cs typeface="+mn-cs"/>
              </a:rPr>
              <a:t> Fernando – Associate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prof</a:t>
            </a:r>
            <a:r>
              <a:rPr lang="en-US" sz="1200" kern="1200" baseline="0" dirty="0" smtClean="0">
                <a:solidFill>
                  <a:schemeClr val="tx1"/>
                </a:solidFill>
                <a:latin typeface="+mn-lt"/>
                <a:ea typeface="+mn-ea"/>
                <a:cs typeface="+mn-cs"/>
              </a:rPr>
              <a:t> College in Los Angeles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SHE WAS IN SRI</a:t>
            </a:r>
            <a:r>
              <a:rPr lang="en-US" sz="1200" kern="1200" baseline="0" dirty="0" smtClean="0">
                <a:solidFill>
                  <a:schemeClr val="tx1"/>
                </a:solidFill>
                <a:latin typeface="+mn-lt"/>
                <a:ea typeface="+mn-ea"/>
                <a:cs typeface="+mn-cs"/>
              </a:rPr>
              <a:t> LANKA THE DAY OF THE TSUNAMI – SAW THE WESTERN WORLD GEARING UP TO OFFER PSYCHOLOGICAL HELP.</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fernando</a:t>
            </a:r>
            <a:r>
              <a:rPr lang="en-US" sz="1200" kern="1200" dirty="0" smtClean="0">
                <a:solidFill>
                  <a:schemeClr val="tx1"/>
                </a:solidFill>
                <a:latin typeface="+mn-lt"/>
                <a:ea typeface="+mn-ea"/>
                <a:cs typeface="+mn-cs"/>
              </a:rPr>
              <a:t> worried that the </a:t>
            </a:r>
            <a:r>
              <a:rPr lang="en-US" sz="1200" kern="1200" dirty="0" err="1" smtClean="0">
                <a:solidFill>
                  <a:schemeClr val="tx1"/>
                </a:solidFill>
                <a:latin typeface="+mn-lt"/>
                <a:ea typeface="+mn-ea"/>
                <a:cs typeface="+mn-cs"/>
              </a:rPr>
              <a:t>Ptsd</a:t>
            </a:r>
            <a:r>
              <a:rPr lang="en-US" sz="1200" kern="1200" dirty="0" smtClean="0">
                <a:solidFill>
                  <a:schemeClr val="tx1"/>
                </a:solidFill>
                <a:latin typeface="+mn-lt"/>
                <a:ea typeface="+mn-ea"/>
                <a:cs typeface="+mn-cs"/>
              </a:rPr>
              <a:t> symptom checklists did not reflect the culturally particular ways that </a:t>
            </a:r>
            <a:r>
              <a:rPr lang="en-US" sz="1200" kern="1200" dirty="0" err="1" smtClean="0">
                <a:solidFill>
                  <a:schemeClr val="tx1"/>
                </a:solidFill>
                <a:latin typeface="+mn-lt"/>
                <a:ea typeface="+mn-ea"/>
                <a:cs typeface="+mn-cs"/>
              </a:rPr>
              <a:t>sri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lankans</a:t>
            </a:r>
            <a:r>
              <a:rPr lang="en-US" sz="1200" kern="1200" dirty="0" smtClean="0">
                <a:solidFill>
                  <a:schemeClr val="tx1"/>
                </a:solidFill>
                <a:latin typeface="+mn-lt"/>
                <a:ea typeface="+mn-ea"/>
                <a:cs typeface="+mn-cs"/>
              </a:rPr>
              <a:t> experience emotional suffering after trauma.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Without a deep understanding of the illness, in other words, it would be impossible to treat the disease.</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-She began by gathering a sample of local</a:t>
            </a: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All </a:t>
            </a:r>
            <a:r>
              <a:rPr lang="en-US" sz="1200" kern="1200" dirty="0" smtClean="0">
                <a:solidFill>
                  <a:schemeClr val="tx1"/>
                </a:solidFill>
                <a:latin typeface="+mn-lt"/>
                <a:ea typeface="+mn-ea"/>
                <a:cs typeface="+mn-cs"/>
              </a:rPr>
              <a:t>had personally witnessed the tsunami.</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Instead of quizzing these subjects</a:t>
            </a:r>
            <a:r>
              <a:rPr lang="en-US" sz="1200" kern="1200" dirty="0" smtClean="0">
                <a:solidFill>
                  <a:schemeClr val="tx1"/>
                </a:solidFill>
                <a:latin typeface="+mn-lt"/>
                <a:ea typeface="+mn-ea"/>
                <a:cs typeface="+mn-cs"/>
              </a:rPr>
              <a:t> with a predetermined set of </a:t>
            </a:r>
            <a:r>
              <a:rPr lang="en-US" sz="1200" kern="1200" dirty="0" err="1" smtClean="0">
                <a:solidFill>
                  <a:schemeClr val="tx1"/>
                </a:solidFill>
                <a:latin typeface="+mn-lt"/>
                <a:ea typeface="+mn-ea"/>
                <a:cs typeface="+mn-cs"/>
              </a:rPr>
              <a:t>Ptsd</a:t>
            </a:r>
            <a:r>
              <a:rPr lang="en-US" sz="1200" kern="1200" dirty="0" smtClean="0">
                <a:solidFill>
                  <a:schemeClr val="tx1"/>
                </a:solidFill>
                <a:latin typeface="+mn-lt"/>
                <a:ea typeface="+mn-ea"/>
                <a:cs typeface="+mn-cs"/>
              </a:rPr>
              <a:t> symptoms, </a:t>
            </a:r>
            <a:r>
              <a:rPr lang="en-US" sz="1200" kern="1200" dirty="0" err="1" smtClean="0">
                <a:solidFill>
                  <a:schemeClr val="tx1"/>
                </a:solidFill>
                <a:latin typeface="+mn-lt"/>
                <a:ea typeface="+mn-ea"/>
                <a:cs typeface="+mn-cs"/>
              </a:rPr>
              <a:t>fernando</a:t>
            </a:r>
            <a:r>
              <a:rPr lang="en-US" sz="1200" kern="1200" dirty="0" smtClean="0">
                <a:solidFill>
                  <a:schemeClr val="tx1"/>
                </a:solidFill>
                <a:latin typeface="+mn-lt"/>
                <a:ea typeface="+mn-ea"/>
                <a:cs typeface="+mn-cs"/>
              </a:rPr>
              <a:t> asked each person to tell her two </a:t>
            </a:r>
            <a:r>
              <a:rPr lang="en-US" sz="1200" b="1" kern="1200" dirty="0" smtClean="0">
                <a:solidFill>
                  <a:schemeClr val="tx1"/>
                </a:solidFill>
                <a:latin typeface="+mn-lt"/>
                <a:ea typeface="+mn-ea"/>
                <a:cs typeface="+mn-cs"/>
              </a:rPr>
              <a:t>open-ended stories in their own language.</a:t>
            </a:r>
          </a:p>
          <a:p>
            <a:r>
              <a:rPr lang="en-US" sz="1200" b="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IN </a:t>
            </a:r>
            <a:r>
              <a:rPr lang="en-US" sz="1200" kern="1200" dirty="0" smtClean="0">
                <a:solidFill>
                  <a:schemeClr val="tx1"/>
                </a:solidFill>
                <a:latin typeface="+mn-lt"/>
                <a:ea typeface="+mn-ea"/>
                <a:cs typeface="+mn-cs"/>
              </a:rPr>
              <a:t>the end she collected more than two dozen symptoms and behaviors MOST OFTEN MENTION BY HER participants. she then validated the results by conducting a large-scale survey. she ended up with what she calls the </a:t>
            </a:r>
            <a:r>
              <a:rPr lang="en-US" sz="1200" kern="1200" dirty="0" err="1" smtClean="0">
                <a:solidFill>
                  <a:schemeClr val="tx1"/>
                </a:solidFill>
                <a:latin typeface="+mn-lt"/>
                <a:ea typeface="+mn-ea"/>
                <a:cs typeface="+mn-cs"/>
              </a:rPr>
              <a:t>sri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lankan</a:t>
            </a:r>
            <a:r>
              <a:rPr lang="en-US" sz="1200" kern="1200" dirty="0" smtClean="0">
                <a:solidFill>
                  <a:schemeClr val="tx1"/>
                </a:solidFill>
                <a:latin typeface="+mn-lt"/>
                <a:ea typeface="+mn-ea"/>
                <a:cs typeface="+mn-cs"/>
              </a:rPr>
              <a:t> index of Psychosocial suffering, a twenty-six-item measure of the local indicators of distress. </a:t>
            </a:r>
          </a:p>
          <a:p>
            <a:endParaRPr lang="en-US" dirty="0"/>
          </a:p>
        </p:txBody>
      </p:sp>
      <p:sp>
        <p:nvSpPr>
          <p:cNvPr id="4" name="Slide Number Placeholder 3"/>
          <p:cNvSpPr>
            <a:spLocks noGrp="1"/>
          </p:cNvSpPr>
          <p:nvPr>
            <p:ph type="sldNum" sz="quarter" idx="10"/>
          </p:nvPr>
        </p:nvSpPr>
        <p:spPr/>
        <p:txBody>
          <a:bodyPr/>
          <a:lstStyle/>
          <a:p>
            <a:fld id="{F4A4CB5F-DC08-E749-A578-F4FFD7CA65F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latin typeface="+mn-lt"/>
                <a:ea typeface="+mn-ea"/>
                <a:cs typeface="+mn-cs"/>
              </a:rPr>
              <a:t>So how did these symptoms differ from Western notions of PTSD?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Fernando came to the conclusion that </a:t>
            </a:r>
            <a:r>
              <a:rPr lang="en-US" sz="1200" kern="1200" dirty="0" err="1" smtClean="0">
                <a:solidFill>
                  <a:schemeClr val="tx1"/>
                </a:solidFill>
                <a:latin typeface="+mn-lt"/>
                <a:ea typeface="+mn-ea"/>
                <a:cs typeface="+mn-cs"/>
              </a:rPr>
              <a:t>sri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lankans</a:t>
            </a:r>
            <a:r>
              <a:rPr lang="en-US" sz="1200" kern="1200" dirty="0" smtClean="0">
                <a:solidFill>
                  <a:schemeClr val="tx1"/>
                </a:solidFill>
                <a:latin typeface="+mn-lt"/>
                <a:ea typeface="+mn-ea"/>
                <a:cs typeface="+mn-cs"/>
              </a:rPr>
              <a:t>’ experience of trauma differed from Americans’ in two main ways.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Unlike the </a:t>
            </a:r>
            <a:r>
              <a:rPr lang="en-US" sz="1200" kern="1200" dirty="0" err="1" smtClean="0">
                <a:solidFill>
                  <a:schemeClr val="tx1"/>
                </a:solidFill>
                <a:latin typeface="+mn-lt"/>
                <a:ea typeface="+mn-ea"/>
                <a:cs typeface="+mn-cs"/>
              </a:rPr>
              <a:t>Ptsd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symptomatology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sri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lankans</a:t>
            </a:r>
            <a:r>
              <a:rPr lang="en-US" sz="1200" kern="1200" dirty="0" smtClean="0">
                <a:solidFill>
                  <a:schemeClr val="tx1"/>
                </a:solidFill>
                <a:latin typeface="+mn-lt"/>
                <a:ea typeface="+mn-ea"/>
                <a:cs typeface="+mn-cs"/>
              </a:rPr>
              <a:t> were much more likely to experience </a:t>
            </a:r>
            <a:r>
              <a:rPr lang="en-US" sz="1200" b="1" kern="1200" dirty="0" smtClean="0">
                <a:solidFill>
                  <a:schemeClr val="tx1"/>
                </a:solidFill>
                <a:latin typeface="+mn-lt"/>
                <a:ea typeface="+mn-ea"/>
                <a:cs typeface="+mn-cs"/>
              </a:rPr>
              <a:t>physical symptoms </a:t>
            </a:r>
            <a:r>
              <a:rPr lang="en-US" sz="1200" kern="1200" dirty="0" smtClean="0">
                <a:solidFill>
                  <a:schemeClr val="tx1"/>
                </a:solidFill>
                <a:latin typeface="+mn-lt"/>
                <a:ea typeface="+mn-ea"/>
                <a:cs typeface="+mn-cs"/>
              </a:rPr>
              <a:t>after horrible events -- </a:t>
            </a:r>
            <a:r>
              <a:rPr lang="en-US" sz="1200" b="1" kern="1200" dirty="0" smtClean="0">
                <a:solidFill>
                  <a:schemeClr val="tx1"/>
                </a:solidFill>
                <a:latin typeface="+mn-lt"/>
                <a:ea typeface="+mn-ea"/>
                <a:cs typeface="+mn-cs"/>
              </a:rPr>
              <a:t>of aches in the joints or muscles or pain in the chest</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Without the mind-body disconnect common in Western thinking, these </a:t>
            </a:r>
            <a:r>
              <a:rPr lang="en-US" sz="1200" kern="1200" dirty="0" err="1" smtClean="0">
                <a:solidFill>
                  <a:schemeClr val="tx1"/>
                </a:solidFill>
                <a:latin typeface="+mn-lt"/>
                <a:ea typeface="+mn-ea"/>
                <a:cs typeface="+mn-cs"/>
              </a:rPr>
              <a:t>sri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lankans</a:t>
            </a:r>
            <a:r>
              <a:rPr lang="en-US" sz="1200" kern="1200" dirty="0" smtClean="0">
                <a:solidFill>
                  <a:schemeClr val="tx1"/>
                </a:solidFill>
                <a:latin typeface="+mn-lt"/>
                <a:ea typeface="+mn-ea"/>
                <a:cs typeface="+mn-cs"/>
              </a:rPr>
              <a:t> reacted to the disaster as if they had experienced a physical blow to the body.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In addition to these somatic symptoms, there was another, more subtle and pervasive difference.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By IN large </a:t>
            </a:r>
            <a:r>
              <a:rPr lang="en-US" sz="1200" kern="1200" dirty="0" err="1" smtClean="0">
                <a:solidFill>
                  <a:schemeClr val="tx1"/>
                </a:solidFill>
                <a:latin typeface="+mn-lt"/>
                <a:ea typeface="+mn-ea"/>
                <a:cs typeface="+mn-cs"/>
              </a:rPr>
              <a:t>sri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lankans</a:t>
            </a:r>
            <a:r>
              <a:rPr lang="en-US" sz="1200" kern="1200" dirty="0" smtClean="0">
                <a:solidFill>
                  <a:schemeClr val="tx1"/>
                </a:solidFill>
                <a:latin typeface="+mn-lt"/>
                <a:ea typeface="+mn-ea"/>
                <a:cs typeface="+mn-cs"/>
              </a:rPr>
              <a:t> didn’t report reactions to trauma in line with the internal mental states (anxiety, fear, numbing, and the like) that make up most of the </a:t>
            </a:r>
            <a:r>
              <a:rPr lang="en-US" sz="1200" kern="1200" dirty="0" err="1" smtClean="0">
                <a:solidFill>
                  <a:schemeClr val="tx1"/>
                </a:solidFill>
                <a:latin typeface="+mn-lt"/>
                <a:ea typeface="+mn-ea"/>
                <a:cs typeface="+mn-cs"/>
              </a:rPr>
              <a:t>Ptsd</a:t>
            </a:r>
            <a:r>
              <a:rPr lang="en-US" sz="1200" kern="1200" dirty="0" smtClean="0">
                <a:solidFill>
                  <a:schemeClr val="tx1"/>
                </a:solidFill>
                <a:latin typeface="+mn-lt"/>
                <a:ea typeface="+mn-ea"/>
                <a:cs typeface="+mn-cs"/>
              </a:rPr>
              <a:t> symptom checklist AS THE PRIMARY SYMPTOM. rather </a:t>
            </a:r>
            <a:r>
              <a:rPr lang="en-US" sz="1200" kern="1200" dirty="0" err="1" smtClean="0">
                <a:solidFill>
                  <a:schemeClr val="tx1"/>
                </a:solidFill>
                <a:latin typeface="+mn-lt"/>
                <a:ea typeface="+mn-ea"/>
                <a:cs typeface="+mn-cs"/>
              </a:rPr>
              <a:t>sri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lankans</a:t>
            </a:r>
            <a:r>
              <a:rPr lang="en-US" sz="1200" kern="1200" dirty="0" smtClean="0">
                <a:solidFill>
                  <a:schemeClr val="tx1"/>
                </a:solidFill>
                <a:latin typeface="+mn-lt"/>
                <a:ea typeface="+mn-ea"/>
                <a:cs typeface="+mn-cs"/>
              </a:rPr>
              <a:t> tended to see the negative consequences of an event like the tsunami in terms of the damage it did to social ROLES AND RELEATIONSHIPS.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Those who continued to suffer long after a horrible experience, her research showed, were those who had become isolated from their social network or who HAD LOST OR were not fulfilling their role in kinship groups. in short, they conceived of the damage done by the tsunami as occurring not inside their mind but outside the self, in the social environment. </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4A4CB5F-DC08-E749-A578-F4FFD7CA65F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Sri </a:t>
            </a:r>
            <a:r>
              <a:rPr lang="en-US" sz="1200" kern="1200" dirty="0" err="1" smtClean="0">
                <a:solidFill>
                  <a:schemeClr val="tx1"/>
                </a:solidFill>
                <a:latin typeface="+mn-lt"/>
                <a:ea typeface="+mn-ea"/>
                <a:cs typeface="+mn-cs"/>
              </a:rPr>
              <a:t>lankans</a:t>
            </a:r>
            <a:r>
              <a:rPr lang="en-US" sz="1200" kern="1200" dirty="0" smtClean="0">
                <a:solidFill>
                  <a:schemeClr val="tx1"/>
                </a:solidFill>
                <a:latin typeface="+mn-lt"/>
                <a:ea typeface="+mn-ea"/>
                <a:cs typeface="+mn-cs"/>
              </a:rPr>
              <a:t> interwove the social and the psychological—to the point where the two could not be teased apart. for a </a:t>
            </a:r>
            <a:r>
              <a:rPr lang="en-US" sz="1200" kern="1200" dirty="0" err="1" smtClean="0">
                <a:solidFill>
                  <a:schemeClr val="tx1"/>
                </a:solidFill>
                <a:latin typeface="+mn-lt"/>
                <a:ea typeface="+mn-ea"/>
                <a:cs typeface="+mn-cs"/>
              </a:rPr>
              <a:t>sri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lankan</a:t>
            </a:r>
            <a:r>
              <a:rPr lang="en-US" sz="1200" kern="1200" dirty="0" smtClean="0">
                <a:solidFill>
                  <a:schemeClr val="tx1"/>
                </a:solidFill>
                <a:latin typeface="+mn-lt"/>
                <a:ea typeface="+mn-ea"/>
                <a:cs typeface="+mn-cs"/>
              </a:rPr>
              <a:t>, the primary symptom exists not in the psychological but in the social realm.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F4A4CB5F-DC08-E749-A578-F4FFD7CA65F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THE KEY PROBLEM IS THAT </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When western counselors imply that they know TRUE </a:t>
            </a:r>
            <a:r>
              <a:rPr lang="en-US" sz="1200" kern="1200" dirty="0" err="1" smtClean="0">
                <a:solidFill>
                  <a:schemeClr val="tx1"/>
                </a:solidFill>
                <a:latin typeface="+mn-lt"/>
                <a:ea typeface="+mn-ea"/>
                <a:cs typeface="+mn-cs"/>
              </a:rPr>
              <a:t>reactionS</a:t>
            </a:r>
            <a:r>
              <a:rPr lang="en-US" sz="1200" kern="1200" dirty="0" smtClean="0">
                <a:solidFill>
                  <a:schemeClr val="tx1"/>
                </a:solidFill>
                <a:latin typeface="+mn-lt"/>
                <a:ea typeface="+mn-ea"/>
                <a:cs typeface="+mn-cs"/>
              </a:rPr>
              <a:t> to trauma and the best way to heal –</a:t>
            </a:r>
            <a:r>
              <a:rPr lang="en-US" sz="1200" b="1" kern="1200" dirty="0" smtClean="0">
                <a:solidFill>
                  <a:schemeClr val="tx1"/>
                </a:solidFill>
                <a:latin typeface="+mn-lt"/>
                <a:ea typeface="+mn-ea"/>
                <a:cs typeface="+mn-cs"/>
              </a:rPr>
              <a:t> they are often disconnecting local people from modes OF SUFFERING  WHICH ARE ALWAYS</a:t>
            </a:r>
            <a:r>
              <a:rPr lang="en-US" sz="1200" b="1" kern="1200" baseline="0" dirty="0" smtClean="0">
                <a:solidFill>
                  <a:schemeClr val="tx1"/>
                </a:solidFill>
                <a:latin typeface="+mn-lt"/>
                <a:ea typeface="+mn-ea"/>
                <a:cs typeface="+mn-cs"/>
              </a:rPr>
              <a:t> TIED TO LOCAL MODES OF </a:t>
            </a:r>
            <a:r>
              <a:rPr lang="en-US" sz="1200" b="1" kern="1200" dirty="0" smtClean="0">
                <a:solidFill>
                  <a:schemeClr val="tx1"/>
                </a:solidFill>
                <a:latin typeface="+mn-lt"/>
                <a:ea typeface="+mn-ea"/>
                <a:cs typeface="+mn-cs"/>
              </a:rPr>
              <a:t>of healing.</a:t>
            </a:r>
            <a:r>
              <a:rPr lang="en-US" sz="1200" b="1" kern="1200" dirty="0" smtClean="0">
                <a:solidFill>
                  <a:schemeClr val="tx1"/>
                </a:solidFill>
                <a:latin typeface="+mn-lt"/>
                <a:ea typeface="+mn-ea"/>
                <a:cs typeface="+mn-cs"/>
              </a:rPr>
              <a:t>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FOR</a:t>
            </a:r>
            <a:r>
              <a:rPr lang="en-US" sz="1200" b="1" kern="1200" baseline="0" dirty="0" smtClean="0">
                <a:solidFill>
                  <a:schemeClr val="tx1"/>
                </a:solidFill>
                <a:latin typeface="+mn-lt"/>
                <a:ea typeface="+mn-ea"/>
                <a:cs typeface="+mn-cs"/>
              </a:rPr>
              <a:t> A SYMPTOM THAT EXIST IN THE BODY A TREATMENT THAT ADDRESSES THAT PHYSICAL SYMPTOM MIGHT WORK BEST – FOR A SYMPTOM THAT FOCUSES ON THE DISCONNECT FORM HE SOCIAL GROUP – MIGHT NEED AN INTERVENTION THAT FOCUSES ON THAT DISTRESS – AND SOMETHING LIKE INDIVIDUAL COUNSELING MIGHT BE EXACTLY THE WRONG INTERVENTION</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Anthropologists are sometimes literally dumbfounded by the underlying  premise of our trauma counseling interventions abroad: THE ASSUMPTION THAT psychological consequences of trauma were similar to a newly discovered disease, and that local populations were utterly unaware of what happens to the human mind after terrible events. That implicit assumption leaves anthropologists shaking their heads in disbelief.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It takes a willful blindness to believe that other cultures NEED OUR framework for understanding the human response to trauma. </a:t>
            </a:r>
            <a:r>
              <a:rPr lang="en-US" sz="1200" b="1" kern="1200" dirty="0" smtClean="0">
                <a:solidFill>
                  <a:schemeClr val="tx1"/>
                </a:solidFill>
                <a:latin typeface="+mn-lt"/>
                <a:ea typeface="+mn-ea"/>
                <a:cs typeface="+mn-cs"/>
              </a:rPr>
              <a:t>Arthur </a:t>
            </a:r>
            <a:r>
              <a:rPr lang="en-US" sz="1200" b="1" kern="1200" dirty="0" err="1" smtClean="0">
                <a:solidFill>
                  <a:schemeClr val="tx1"/>
                </a:solidFill>
                <a:latin typeface="+mn-lt"/>
                <a:ea typeface="+mn-ea"/>
                <a:cs typeface="+mn-cs"/>
              </a:rPr>
              <a:t>kleinman</a:t>
            </a:r>
            <a:r>
              <a:rPr lang="en-US" sz="1200" b="1" kern="1200" dirty="0" smtClean="0">
                <a:solidFill>
                  <a:schemeClr val="tx1"/>
                </a:solidFill>
                <a:latin typeface="+mn-lt"/>
                <a:ea typeface="+mn-ea"/>
                <a:cs typeface="+mn-cs"/>
              </a:rPr>
              <a:t>, a medical anthropologist from </a:t>
            </a:r>
            <a:r>
              <a:rPr lang="en-US" sz="1200" b="1" kern="1200" dirty="0" err="1" smtClean="0">
                <a:solidFill>
                  <a:schemeClr val="tx1"/>
                </a:solidFill>
                <a:latin typeface="+mn-lt"/>
                <a:ea typeface="+mn-ea"/>
                <a:cs typeface="+mn-cs"/>
              </a:rPr>
              <a:t>harvard</a:t>
            </a:r>
            <a:r>
              <a:rPr lang="en-US" sz="1200" b="1" kern="1200" dirty="0" smtClean="0">
                <a:solidFill>
                  <a:schemeClr val="tx1"/>
                </a:solidFill>
                <a:latin typeface="+mn-lt"/>
                <a:ea typeface="+mn-ea"/>
                <a:cs typeface="+mn-cs"/>
              </a:rPr>
              <a:t> University had the most cutting quote – he said: “Most of the disasters in the world happen outside of the West,” “yet we come in and we </a:t>
            </a:r>
            <a:r>
              <a:rPr lang="en-US" sz="1200" b="1" kern="1200" dirty="0" err="1" smtClean="0">
                <a:solidFill>
                  <a:schemeClr val="tx1"/>
                </a:solidFill>
                <a:latin typeface="+mn-lt"/>
                <a:ea typeface="+mn-ea"/>
                <a:cs typeface="+mn-cs"/>
              </a:rPr>
              <a:t>pathologize</a:t>
            </a:r>
            <a:r>
              <a:rPr lang="en-US" sz="1200" b="1" kern="1200" dirty="0" smtClean="0">
                <a:solidFill>
                  <a:schemeClr val="tx1"/>
                </a:solidFill>
                <a:latin typeface="+mn-lt"/>
                <a:ea typeface="+mn-ea"/>
                <a:cs typeface="+mn-cs"/>
              </a:rPr>
              <a:t> their reactions. We say: ‘you don’t know how to live with this situation.’ We take their cultural narratives away from them and impose ours. it’s a terrible example of dehumanizing people.” </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4A4CB5F-DC08-E749-A578-F4FFD7CA65F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mn-lt"/>
                <a:ea typeface="+mn-ea"/>
                <a:cs typeface="+mn-cs"/>
              </a:rPr>
              <a:t>HERE IS A WISE WESTER</a:t>
            </a:r>
            <a:r>
              <a:rPr lang="en-US" sz="1200" kern="1200" baseline="0" dirty="0" smtClean="0">
                <a:solidFill>
                  <a:schemeClr val="tx1"/>
                </a:solidFill>
                <a:latin typeface="+mn-lt"/>
                <a:ea typeface="+mn-ea"/>
                <a:cs typeface="+mn-cs"/>
              </a:rPr>
              <a:t>N TRAUMA COUNSELOR – TEACHING ACTIVE LISTENTING TO SOME LOCALS</a:t>
            </a:r>
            <a:r>
              <a:rPr lang="en-US" sz="1200" kern="1200" baseline="0" dirty="0" smtClean="0">
                <a:solidFill>
                  <a:schemeClr val="tx1"/>
                </a:solidFill>
                <a:latin typeface="+mn-lt"/>
                <a:ea typeface="+mn-ea"/>
                <a:cs typeface="+mn-cs"/>
              </a:rPr>
              <a:t> – BLESS HIM– SEEMS MEAN SPRITED TO CRITIQUE THEIR EFFORTS BUT.</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Once one comprehends the cultural differences in psychological reactions to trauma, the efforts of the Western </a:t>
            </a:r>
            <a:r>
              <a:rPr lang="en-US" sz="1200" kern="1200" dirty="0" err="1" smtClean="0">
                <a:solidFill>
                  <a:schemeClr val="tx1"/>
                </a:solidFill>
                <a:latin typeface="+mn-lt"/>
                <a:ea typeface="+mn-ea"/>
                <a:cs typeface="+mn-cs"/>
              </a:rPr>
              <a:t>traumatologists</a:t>
            </a:r>
            <a:r>
              <a:rPr lang="en-US" sz="1200" kern="1200" dirty="0" smtClean="0">
                <a:solidFill>
                  <a:schemeClr val="tx1"/>
                </a:solidFill>
                <a:latin typeface="+mn-lt"/>
                <a:ea typeface="+mn-ea"/>
                <a:cs typeface="+mn-cs"/>
              </a:rPr>
              <a:t> who rush into disaster zones on a few days’ notice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-WITHOUT</a:t>
            </a:r>
            <a:r>
              <a:rPr lang="en-US" sz="1200" kern="1200" baseline="0" dirty="0" smtClean="0">
                <a:solidFill>
                  <a:schemeClr val="tx1"/>
                </a:solidFill>
                <a:latin typeface="+mn-lt"/>
                <a:ea typeface="+mn-ea"/>
                <a:cs typeface="+mn-cs"/>
              </a:rPr>
              <a:t> THE LANGUAGE</a:t>
            </a:r>
          </a:p>
          <a:p>
            <a:r>
              <a:rPr lang="en-US" sz="1200" kern="1200" baseline="0" dirty="0" smtClean="0">
                <a:solidFill>
                  <a:schemeClr val="tx1"/>
                </a:solidFill>
                <a:latin typeface="+mn-lt"/>
                <a:ea typeface="+mn-ea"/>
                <a:cs typeface="+mn-cs"/>
              </a:rPr>
              <a:t>-WITHOUT A DEEP UNDERSTANDING OF THE RELIGION</a:t>
            </a:r>
          </a:p>
          <a:p>
            <a:r>
              <a:rPr lang="en-US" sz="1200" kern="1200" baseline="0" dirty="0" smtClean="0">
                <a:solidFill>
                  <a:schemeClr val="tx1"/>
                </a:solidFill>
                <a:latin typeface="+mn-lt"/>
                <a:ea typeface="+mn-ea"/>
                <a:cs typeface="+mn-cs"/>
              </a:rPr>
              <a:t>-MODES OF MORNING AMD -RITUALS FOR GREAVING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PARTICULAR –NO NOTION OF LOCAL MODES OF EXPRESSING DISTRESSS-----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begin to look QUITE  problematic.</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to drive this point home, one researcher asked me to consider the scenario reversed. “imagine our reaction,” he said, “if Mozambicans flew over after 9/11 and began telling survivors that they needed to engage in a certain set of rituals in order to sever their relationships with their deceased family members. how would that sit with us? Would that make sense?”</a:t>
            </a:r>
          </a:p>
          <a:p>
            <a:endParaRPr lang="en-US" sz="1200" kern="120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 . IT WOULDN’T OF COURSE, BUT THAT DOESN’T STOP US.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dirty="0" smtClean="0"/>
              <a:t>I</a:t>
            </a:r>
            <a:r>
              <a:rPr lang="en-US" baseline="0" dirty="0" smtClean="0"/>
              <a:t> THINK I KNOW WHY – WE THINK THAT IT’S SCIENCE  -- PTSD AS A NEW SCIENTIFIC DISCOVERY – PROVEN.</a:t>
            </a:r>
          </a:p>
          <a:p>
            <a:endParaRPr lang="en-US" baseline="0" dirty="0" smtClean="0"/>
          </a:p>
          <a:p>
            <a:r>
              <a:rPr lang="en-US" baseline="0" dirty="0" smtClean="0"/>
              <a:t>HOWEVER  ITS – QUITE CLEAR THAT OUR VERSION OF PTSD IS EVERY BIT AS CULTURALLY SHAPED AS THAT FOUND IN ANY OTHER CULUTRE. </a:t>
            </a:r>
          </a:p>
          <a:p>
            <a:endParaRPr lang="en-US" baseline="0" dirty="0" smtClean="0"/>
          </a:p>
          <a:p>
            <a:r>
              <a:rPr lang="en-US" baseline="0" dirty="0" smtClean="0"/>
              <a:t>WE CAN EVEN SEE THE SHIFTING OF THESE SYMPTOMS IN THE MEDICAL HISTORY OF WESTERN SOLDIERS OVER TIME. </a:t>
            </a:r>
          </a:p>
          <a:p>
            <a:endParaRPr lang="en-US" baseline="0" dirty="0" smtClean="0"/>
          </a:p>
        </p:txBody>
      </p:sp>
      <p:sp>
        <p:nvSpPr>
          <p:cNvPr id="4" name="Slide Number Placeholder 3"/>
          <p:cNvSpPr>
            <a:spLocks noGrp="1"/>
          </p:cNvSpPr>
          <p:nvPr>
            <p:ph type="sldNum" sz="quarter" idx="10"/>
          </p:nvPr>
        </p:nvSpPr>
        <p:spPr/>
        <p:txBody>
          <a:bodyPr/>
          <a:lstStyle/>
          <a:p>
            <a:fld id="{F4A4CB5F-DC08-E749-A578-F4FFD7CA65F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sz="1200" kern="1200" cap="all" dirty="0" smtClean="0">
              <a:solidFill>
                <a:schemeClr val="tx1"/>
              </a:solidFill>
              <a:latin typeface="+mn-lt"/>
              <a:ea typeface="+mn-ea"/>
              <a:cs typeface="+mn-cs"/>
            </a:endParaRPr>
          </a:p>
          <a:p>
            <a:endParaRPr lang="en-US" sz="1200" kern="1200" cap="all" dirty="0" smtClean="0">
              <a:solidFill>
                <a:schemeClr val="tx1"/>
              </a:solidFill>
              <a:latin typeface="+mn-lt"/>
              <a:ea typeface="+mn-ea"/>
              <a:cs typeface="+mn-cs"/>
            </a:endParaRPr>
          </a:p>
          <a:p>
            <a:endParaRPr lang="en-US" sz="1200" kern="1200" cap="all" dirty="0" smtClean="0">
              <a:solidFill>
                <a:schemeClr val="tx1"/>
              </a:solidFill>
              <a:latin typeface="+mn-lt"/>
              <a:ea typeface="+mn-ea"/>
              <a:cs typeface="+mn-cs"/>
            </a:endParaRPr>
          </a:p>
          <a:p>
            <a:r>
              <a:rPr lang="en-US" sz="1200" kern="1200" cap="all" dirty="0" smtClean="0">
                <a:solidFill>
                  <a:schemeClr val="tx1"/>
                </a:solidFill>
                <a:latin typeface="+mn-lt"/>
                <a:ea typeface="+mn-ea"/>
                <a:cs typeface="+mn-cs"/>
              </a:rPr>
              <a:t>So my</a:t>
            </a:r>
            <a:r>
              <a:rPr lang="en-US" sz="1200" kern="1200" cap="all" baseline="0" dirty="0" smtClean="0">
                <a:solidFill>
                  <a:schemeClr val="tx1"/>
                </a:solidFill>
                <a:latin typeface="+mn-lt"/>
                <a:ea typeface="+mn-ea"/>
                <a:cs typeface="+mn-cs"/>
              </a:rPr>
              <a:t> book crazy like us is about</a:t>
            </a:r>
          </a:p>
          <a:p>
            <a:endParaRPr lang="en-US" sz="1200" kern="1200" cap="all" dirty="0" smtClean="0">
              <a:solidFill>
                <a:schemeClr val="tx1"/>
              </a:solidFill>
              <a:latin typeface="+mn-lt"/>
              <a:ea typeface="+mn-ea"/>
              <a:cs typeface="+mn-cs"/>
            </a:endParaRPr>
          </a:p>
          <a:p>
            <a:r>
              <a:rPr lang="en-US" sz="1200" kern="1200" cap="all" dirty="0" smtClean="0">
                <a:solidFill>
                  <a:schemeClr val="tx1"/>
                </a:solidFill>
                <a:latin typeface="+mn-lt"/>
                <a:ea typeface="+mn-ea"/>
                <a:cs typeface="+mn-cs"/>
              </a:rPr>
              <a:t>The</a:t>
            </a:r>
            <a:r>
              <a:rPr lang="en-US" sz="1200" kern="1200" cap="all" baseline="0" dirty="0" smtClean="0">
                <a:solidFill>
                  <a:schemeClr val="tx1"/>
                </a:solidFill>
                <a:latin typeface="+mn-lt"/>
                <a:ea typeface="+mn-ea"/>
                <a:cs typeface="+mn-cs"/>
              </a:rPr>
              <a:t> </a:t>
            </a:r>
            <a:r>
              <a:rPr lang="en-US" sz="1200" kern="1200" cap="all" dirty="0" smtClean="0">
                <a:solidFill>
                  <a:schemeClr val="tx1"/>
                </a:solidFill>
                <a:latin typeface="+mn-lt"/>
                <a:ea typeface="+mn-ea"/>
                <a:cs typeface="+mn-cs"/>
              </a:rPr>
              <a:t>remarkable body of research that suggests that mental illnesses are not, as sometimes assumed, spread evenly around the globe. They have appeared in different cultures in endlessly complex and unique forms. </a:t>
            </a:r>
          </a:p>
          <a:p>
            <a:endParaRPr lang="en-US" sz="1200" kern="1200" cap="all" dirty="0" smtClean="0">
              <a:solidFill>
                <a:schemeClr val="tx1"/>
              </a:solidFill>
              <a:latin typeface="+mn-lt"/>
              <a:ea typeface="+mn-ea"/>
              <a:cs typeface="+mn-cs"/>
            </a:endParaRPr>
          </a:p>
          <a:p>
            <a:r>
              <a:rPr lang="en-US" sz="1200" kern="1200" cap="all" dirty="0" smtClean="0">
                <a:solidFill>
                  <a:schemeClr val="tx1"/>
                </a:solidFill>
                <a:latin typeface="+mn-lt"/>
                <a:ea typeface="+mn-ea"/>
                <a:cs typeface="+mn-cs"/>
              </a:rPr>
              <a:t>What I’ve argued</a:t>
            </a:r>
            <a:r>
              <a:rPr lang="en-US" sz="1200" kern="1200" cap="all" baseline="0" dirty="0" smtClean="0">
                <a:solidFill>
                  <a:schemeClr val="tx1"/>
                </a:solidFill>
                <a:latin typeface="+mn-lt"/>
                <a:ea typeface="+mn-ea"/>
                <a:cs typeface="+mn-cs"/>
              </a:rPr>
              <a:t> is that what we are missing from our understanding of Mental illness is the cultural shaping and molding of symptoms and disorders. </a:t>
            </a:r>
            <a:endParaRPr lang="en-US" sz="1200" kern="1200" cap="all"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cap="all"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cap="all" dirty="0" smtClean="0">
                <a:solidFill>
                  <a:schemeClr val="tx1"/>
                </a:solidFill>
                <a:latin typeface="+mn-lt"/>
                <a:ea typeface="+mn-ea"/>
                <a:cs typeface="+mn-cs"/>
              </a:rPr>
              <a:t>What has become clear is that:</a:t>
            </a:r>
            <a:r>
              <a:rPr lang="en-US" sz="1200" kern="1200" cap="all" baseline="0" dirty="0" smtClean="0">
                <a:solidFill>
                  <a:schemeClr val="tx1"/>
                </a:solidFill>
                <a:latin typeface="+mn-lt"/>
                <a:ea typeface="+mn-ea"/>
                <a:cs typeface="+mn-cs"/>
              </a:rPr>
              <a:t> </a:t>
            </a:r>
            <a:endParaRPr lang="en-US" sz="1200" kern="1200" cap="all"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cap="all"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cap="all" dirty="0" smtClean="0">
                <a:solidFill>
                  <a:schemeClr val="tx1"/>
                </a:solidFill>
                <a:latin typeface="+mn-lt"/>
                <a:ea typeface="+mn-ea"/>
                <a:cs typeface="+mn-cs"/>
              </a:rPr>
              <a:t>because the troubled mind has been perceived in terms of diverse religious, scientific, and social beliefs of discrete cultures, the forms of madness from one place and time in history often look remarkably different from the forms of madness in another.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cap="all"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cap="all" dirty="0" smtClean="0">
                <a:solidFill>
                  <a:schemeClr val="tx1"/>
                </a:solidFill>
                <a:latin typeface="+mn-lt"/>
                <a:ea typeface="+mn-ea"/>
                <a:cs typeface="+mn-cs"/>
              </a:rPr>
              <a:t>Critical</a:t>
            </a:r>
            <a:r>
              <a:rPr lang="en-US" sz="1200" kern="1200" cap="all" baseline="0" dirty="0" smtClean="0">
                <a:solidFill>
                  <a:schemeClr val="tx1"/>
                </a:solidFill>
                <a:latin typeface="+mn-lt"/>
                <a:ea typeface="+mn-ea"/>
                <a:cs typeface="+mn-cs"/>
              </a:rPr>
              <a:t> to understand now.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cap="all"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cap="all" dirty="0" err="1" smtClean="0">
                <a:solidFill>
                  <a:schemeClr val="tx1"/>
                </a:solidFill>
                <a:latin typeface="+mn-lt"/>
                <a:ea typeface="+mn-ea"/>
                <a:cs typeface="+mn-cs"/>
              </a:rPr>
              <a:t>becausE</a:t>
            </a:r>
            <a:r>
              <a:rPr lang="en-US" sz="1200" kern="1200" cap="all" dirty="0" smtClean="0">
                <a:solidFill>
                  <a:schemeClr val="tx1"/>
                </a:solidFill>
                <a:latin typeface="+mn-lt"/>
                <a:ea typeface="+mn-ea"/>
                <a:cs typeface="+mn-cs"/>
              </a:rPr>
              <a:t> </a:t>
            </a:r>
            <a:r>
              <a:rPr lang="en-US" sz="1200" kern="1200" cap="all" dirty="0" err="1" smtClean="0">
                <a:solidFill>
                  <a:schemeClr val="tx1"/>
                </a:solidFill>
                <a:latin typeface="+mn-lt"/>
                <a:ea typeface="+mn-ea"/>
                <a:cs typeface="+mn-cs"/>
              </a:rPr>
              <a:t>CULTUREs</a:t>
            </a:r>
            <a:r>
              <a:rPr lang="en-US" sz="1200" kern="1200" cap="all" baseline="0" dirty="0" smtClean="0">
                <a:solidFill>
                  <a:schemeClr val="tx1"/>
                </a:solidFill>
                <a:latin typeface="+mn-lt"/>
                <a:ea typeface="+mn-ea"/>
                <a:cs typeface="+mn-cs"/>
              </a:rPr>
              <a:t> CHANGE AND IMPACT EACH OTHER.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cap="all"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cap="all" baseline="0" dirty="0" smtClean="0">
                <a:solidFill>
                  <a:schemeClr val="tx1"/>
                </a:solidFill>
                <a:latin typeface="+mn-lt"/>
                <a:ea typeface="+mn-ea"/>
                <a:cs typeface="+mn-cs"/>
              </a:rPr>
              <a:t>THE PREMISE OF THE BOOK IS THAT WE IN THE WEST AND PARTICULARLY AMERICA HAVE GREAT DEAL OF INLUENCE OVER HOW MENTAL ILLNESSES ARE TREATED, DIAGNOSED, CATEGORIZE ----WE ARE CHANGING THE WAY THE WORLD THINKS ABOUT MENTAL ILLNESS. </a:t>
            </a:r>
            <a:endParaRPr lang="en-US" sz="1200" kern="1200" dirty="0" smtClean="0">
              <a:solidFill>
                <a:schemeClr val="tx1"/>
              </a:solidFill>
              <a:latin typeface="+mn-lt"/>
              <a:ea typeface="+mn-ea"/>
              <a:cs typeface="+mn-cs"/>
            </a:endParaRPr>
          </a:p>
          <a:p>
            <a:endParaRPr lang="en-US" dirty="0" smtClean="0"/>
          </a:p>
          <a:p>
            <a:r>
              <a:rPr lang="en-US" sz="1200" kern="1200" cap="all"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4A4CB5F-DC08-E749-A578-F4FFD7CA65F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IF YOU WERE A</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British soldiers in the Boer Wars AND HAD A NEGATIVE</a:t>
            </a:r>
            <a:r>
              <a:rPr lang="en-US" sz="1200" kern="1200" baseline="0" dirty="0" smtClean="0">
                <a:solidFill>
                  <a:schemeClr val="tx1"/>
                </a:solidFill>
                <a:latin typeface="+mn-lt"/>
                <a:ea typeface="+mn-ea"/>
                <a:cs typeface="+mn-cs"/>
              </a:rPr>
              <a:t> PSYCHOLOGICAL REACTION TO BATTLE -- </a:t>
            </a:r>
            <a:r>
              <a:rPr lang="en-US" sz="1200" kern="1200" dirty="0" smtClean="0">
                <a:solidFill>
                  <a:schemeClr val="tx1"/>
                </a:solidFill>
                <a:latin typeface="+mn-lt"/>
                <a:ea typeface="+mn-ea"/>
                <a:cs typeface="+mn-cs"/>
              </a:rPr>
              <a:t> were likely to complain of joint pain and muscle weakness, a condition their doctors called “debility syndrome.”</a:t>
            </a:r>
            <a:r>
              <a:rPr lang="en-US" dirty="0" smtClean="0"/>
              <a:t> </a:t>
            </a:r>
            <a:endParaRPr lang="en-US" dirty="0"/>
          </a:p>
        </p:txBody>
      </p:sp>
      <p:sp>
        <p:nvSpPr>
          <p:cNvPr id="4" name="Slide Number Placeholder 3"/>
          <p:cNvSpPr>
            <a:spLocks noGrp="1"/>
          </p:cNvSpPr>
          <p:nvPr>
            <p:ph type="sldNum" sz="quarter" idx="10"/>
          </p:nvPr>
        </p:nvSpPr>
        <p:spPr/>
        <p:txBody>
          <a:bodyPr/>
          <a:lstStyle/>
          <a:p>
            <a:fld id="{F4A4CB5F-DC08-E749-A578-F4FFD7CA65F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41413" y="4570413"/>
            <a:ext cx="5486400" cy="4114800"/>
          </a:xfrm>
        </p:spPr>
        <p:txBody>
          <a:bodyPr>
            <a:normAutofit/>
          </a:bodyPr>
          <a:lstStyle/>
          <a:p>
            <a:r>
              <a:rPr lang="en-US" dirty="0" smtClean="0"/>
              <a:t>IF</a:t>
            </a:r>
            <a:r>
              <a:rPr lang="en-US" baseline="0" dirty="0" smtClean="0"/>
              <a:t> YOU WERE A CIVIL WAR SOLDIER.</a:t>
            </a:r>
          </a:p>
          <a:p>
            <a:endParaRPr lang="en-US" baseline="0" dirty="0" smtClean="0"/>
          </a:p>
          <a:p>
            <a:r>
              <a:rPr lang="en-US" sz="1200" kern="1200" dirty="0" smtClean="0">
                <a:solidFill>
                  <a:schemeClr val="tx1"/>
                </a:solidFill>
                <a:latin typeface="+mn-lt"/>
                <a:ea typeface="+mn-ea"/>
                <a:cs typeface="+mn-cs"/>
              </a:rPr>
              <a:t> In the American Civil War, soldiers often reacted to the psychological trauma of battle by experiencing an aching in the left side of the chest and having the feeling of a weak heartbeat, labeled “</a:t>
            </a:r>
            <a:r>
              <a:rPr lang="en-US" sz="1200" kern="1200" dirty="0" err="1" smtClean="0">
                <a:solidFill>
                  <a:schemeClr val="tx1"/>
                </a:solidFill>
                <a:latin typeface="+mn-lt"/>
                <a:ea typeface="+mn-ea"/>
                <a:cs typeface="+mn-cs"/>
              </a:rPr>
              <a:t>Da</a:t>
            </a:r>
            <a:r>
              <a:rPr lang="en-US" sz="1200" kern="1200" dirty="0" smtClean="0">
                <a:solidFill>
                  <a:schemeClr val="tx1"/>
                </a:solidFill>
                <a:latin typeface="+mn-lt"/>
                <a:ea typeface="+mn-ea"/>
                <a:cs typeface="+mn-cs"/>
              </a:rPr>
              <a:t> Costa’s syndrome.”</a:t>
            </a:r>
            <a:r>
              <a:rPr lang="en-US" dirty="0" smtClean="0"/>
              <a:t> </a:t>
            </a:r>
            <a:endParaRPr lang="en-US" dirty="0"/>
          </a:p>
        </p:txBody>
      </p:sp>
      <p:sp>
        <p:nvSpPr>
          <p:cNvPr id="4" name="Slide Number Placeholder 3"/>
          <p:cNvSpPr>
            <a:spLocks noGrp="1"/>
          </p:cNvSpPr>
          <p:nvPr>
            <p:ph type="sldNum" sz="quarter" idx="10"/>
          </p:nvPr>
        </p:nvSpPr>
        <p:spPr/>
        <p:txBody>
          <a:bodyPr/>
          <a:lstStyle/>
          <a:p>
            <a:fld id="{F4A4CB5F-DC08-E749-A578-F4FFD7CA65F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the First World War, soldiers commonly experienced “Shell Shock,” with symptoms that included nervous tics, grotesque body movements, and physical paralysis. NOTE</a:t>
            </a:r>
            <a:r>
              <a:rPr lang="en-US" sz="1200" kern="1200" baseline="0" dirty="0" smtClean="0">
                <a:solidFill>
                  <a:schemeClr val="tx1"/>
                </a:solidFill>
                <a:latin typeface="+mn-lt"/>
                <a:ea typeface="+mn-ea"/>
                <a:cs typeface="+mn-cs"/>
              </a:rPr>
              <a:t> THE SYMILARITY TO HYSTERIA!  THESE MEN WERE RESPONDING  CONEMPORANIOUS BELIEFS ABOUT HOW THE HUMAN BODY FUNCTIONED – AS THE WOMEN OF THEIR TIME</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It was ONLY RATHER RECENTLY THAT that soldiers began to describe their PRIMARY symptoms in terms of the intrusive thoughts, memory avoidance and uncontrollable anxiety and arousal that makes up the core of the PTSD diagnosis.</a:t>
            </a:r>
            <a:r>
              <a:rPr lang="en-US" sz="1200" kern="1200" dirty="0" smtClean="0">
                <a:solidFill>
                  <a:schemeClr val="tx1"/>
                </a:solidFill>
                <a:latin typeface="+mn-lt"/>
                <a:ea typeface="+mn-ea"/>
                <a:cs typeface="+mn-cs"/>
              </a:rPr>
              <a:t> </a:t>
            </a:r>
          </a:p>
          <a:p>
            <a:endParaRPr lang="en-US" dirty="0" smtClean="0"/>
          </a:p>
          <a:p>
            <a:r>
              <a:rPr lang="en-US" dirty="0" smtClean="0"/>
              <a:t>INDEED EVEN OUR</a:t>
            </a:r>
            <a:r>
              <a:rPr lang="en-US" baseline="0" dirty="0" smtClean="0"/>
              <a:t> LIFETIME THE EXPERIENCE OF PTSD HAVE CHANGED  AND EVOLVED DRAMATICALLY.</a:t>
            </a:r>
            <a:endParaRPr lang="en-US" dirty="0" smtClean="0"/>
          </a:p>
        </p:txBody>
      </p:sp>
      <p:sp>
        <p:nvSpPr>
          <p:cNvPr id="4" name="Slide Number Placeholder 3"/>
          <p:cNvSpPr>
            <a:spLocks noGrp="1"/>
          </p:cNvSpPr>
          <p:nvPr>
            <p:ph type="sldNum" sz="quarter" idx="10"/>
          </p:nvPr>
        </p:nvSpPr>
        <p:spPr/>
        <p:txBody>
          <a:bodyPr/>
          <a:lstStyle/>
          <a:p>
            <a:fld id="{F4A4CB5F-DC08-E749-A578-F4FFD7CA65F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Originally called post-Vietnam syndrome, modern PTSD began in hothouse rap sessions held by Vietnam Veterans Against the War and supervised by antiwar psychoanalysts. EARLY</a:t>
            </a:r>
            <a:r>
              <a:rPr lang="en-US" sz="1200" kern="1200" baseline="0" dirty="0" smtClean="0">
                <a:solidFill>
                  <a:schemeClr val="tx1"/>
                </a:solidFill>
                <a:latin typeface="+mn-lt"/>
                <a:ea typeface="+mn-ea"/>
                <a:cs typeface="+mn-cs"/>
              </a:rPr>
              <a:t> ON IT LOOKED NOTHING LIKE IT DOES TODAY.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Here</a:t>
            </a:r>
            <a:r>
              <a:rPr lang="en-US" sz="1200" kern="1200" baseline="0" dirty="0" smtClean="0">
                <a:solidFill>
                  <a:schemeClr val="tx1"/>
                </a:solidFill>
                <a:latin typeface="+mn-lt"/>
                <a:ea typeface="+mn-ea"/>
                <a:cs typeface="+mn-cs"/>
              </a:rPr>
              <a:t> is how </a:t>
            </a:r>
            <a:r>
              <a:rPr lang="en-US" sz="1200" kern="1200" dirty="0" smtClean="0">
                <a:solidFill>
                  <a:schemeClr val="tx1"/>
                </a:solidFill>
                <a:latin typeface="+mn-lt"/>
                <a:ea typeface="+mn-ea"/>
                <a:cs typeface="+mn-cs"/>
              </a:rPr>
              <a:t>a young psychoanalyst named </a:t>
            </a:r>
            <a:r>
              <a:rPr lang="en-US" sz="1200" kern="1200" dirty="0" err="1" smtClean="0">
                <a:solidFill>
                  <a:schemeClr val="tx1"/>
                </a:solidFill>
                <a:latin typeface="+mn-lt"/>
                <a:ea typeface="+mn-ea"/>
                <a:cs typeface="+mn-cs"/>
              </a:rPr>
              <a:t>Chaim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Shatan</a:t>
            </a:r>
            <a:r>
              <a:rPr lang="en-US" sz="1200" kern="1200" dirty="0" smtClean="0">
                <a:solidFill>
                  <a:schemeClr val="tx1"/>
                </a:solidFill>
                <a:latin typeface="+mn-lt"/>
                <a:ea typeface="+mn-ea"/>
                <a:cs typeface="+mn-cs"/>
              </a:rPr>
              <a:t> and published in the New York Times in the spring of 1972:</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These veterans were suffering psychologically because they had been, “deceived, used and betrayed” by both the military and society at large. The diagnosis of post-Vietnam syndrome was intended to highlight the psychological cost of participating in what many mental health providers perceived to be an unjust war. </a:t>
            </a:r>
          </a:p>
        </p:txBody>
      </p:sp>
      <p:sp>
        <p:nvSpPr>
          <p:cNvPr id="4" name="Slide Number Placeholder 3"/>
          <p:cNvSpPr>
            <a:spLocks noGrp="1"/>
          </p:cNvSpPr>
          <p:nvPr>
            <p:ph type="sldNum" sz="quarter" idx="10"/>
          </p:nvPr>
        </p:nvSpPr>
        <p:spPr/>
        <p:txBody>
          <a:bodyPr/>
          <a:lstStyle/>
          <a:p>
            <a:fld id="{F4A4CB5F-DC08-E749-A578-F4FFD7CA65F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generation later, the concept of PTSD has come a long way from post-Vietnam Syndrome with its overt anti-war meaning. HERE’S A SOLDIER</a:t>
            </a:r>
            <a:r>
              <a:rPr lang="en-US" sz="1200" kern="1200" baseline="0" dirty="0" smtClean="0">
                <a:solidFill>
                  <a:schemeClr val="tx1"/>
                </a:solidFill>
                <a:latin typeface="+mn-lt"/>
                <a:ea typeface="+mn-ea"/>
                <a:cs typeface="+mn-cs"/>
              </a:rPr>
              <a:t> GOING THROUGH A MODERN TREATMENT OF DESENSITIZATION. </a:t>
            </a:r>
            <a:endParaRPr lang="en-US" sz="1200" kern="120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F4A4CB5F-DC08-E749-A578-F4FFD7CA65F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As it evolved away from Post-Vietnam Syndrome and into its modern clinical form, PTSD left behind the quests for social meaning in tragedy.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SAYS VOLUMNS</a:t>
            </a:r>
            <a:r>
              <a:rPr lang="en-US" sz="1200" kern="1200" baseline="0" dirty="0" smtClean="0">
                <a:solidFill>
                  <a:schemeClr val="tx1"/>
                </a:solidFill>
                <a:latin typeface="+mn-lt"/>
                <a:ea typeface="+mn-ea"/>
                <a:cs typeface="+mn-cs"/>
              </a:rPr>
              <a:t> ABOUT THE AMERICAN WAY OF THINKING ABOUT MENTAL ILLNESS. CLINICALIZE IT – SCRUB IT OF CULTURE  –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 THINK THIS MEDICALIZATION OF TRAUMA  IS  PROBLEMATIC</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doing so, WE’VE ISOLATED those struggling in the aftermath of trauma. In contrast to those angry but socially engaged Vietnam War veterans. The frustration, anger, and unhappiness of modern soldiers have been moved from the social (where one might find moral anger, nationalistic justification, or religious meaning to justify the sacrifice) to the </a:t>
            </a:r>
            <a:r>
              <a:rPr lang="en-US" sz="1200" kern="1200" dirty="0" err="1" smtClean="0">
                <a:solidFill>
                  <a:schemeClr val="tx1"/>
                </a:solidFill>
                <a:latin typeface="+mn-lt"/>
                <a:ea typeface="+mn-ea"/>
                <a:cs typeface="+mn-cs"/>
              </a:rPr>
              <a:t>biopsychomedical</a:t>
            </a:r>
            <a:r>
              <a:rPr lang="en-US" sz="1200" kern="1200" dirty="0" smtClean="0">
                <a:solidFill>
                  <a:schemeClr val="tx1"/>
                </a:solidFill>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4A4CB5F-DC08-E749-A578-F4FFD7CA65F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THIS IS IMPORTANT</a:t>
            </a:r>
            <a:r>
              <a:rPr lang="en-US" sz="1200" kern="1200" baseline="0" dirty="0" smtClean="0">
                <a:solidFill>
                  <a:schemeClr val="tx1"/>
                </a:solidFill>
                <a:latin typeface="+mn-lt"/>
                <a:ea typeface="+mn-ea"/>
                <a:cs typeface="+mn-cs"/>
              </a:rPr>
              <a:t> TO </a:t>
            </a:r>
            <a:r>
              <a:rPr lang="en-US" sz="1200" kern="1200" baseline="0" dirty="0" smtClean="0">
                <a:solidFill>
                  <a:schemeClr val="tx1"/>
                </a:solidFill>
                <a:latin typeface="+mn-lt"/>
                <a:ea typeface="+mn-ea"/>
                <a:cs typeface="+mn-cs"/>
              </a:rPr>
              <a:t>UNDERSTAND: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PTSD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IS AN IDEA THAT WE ARE EXPORTING TO THE REST OF THE WORLD. Derek summer field, of kings college, who has worked extensively with victims of war and genocide WROTE</a:t>
            </a:r>
            <a:r>
              <a:rPr lang="en-US" sz="1200" kern="1200" baseline="0" dirty="0" smtClean="0">
                <a:solidFill>
                  <a:schemeClr val="tx1"/>
                </a:solidFill>
                <a:latin typeface="+mn-lt"/>
                <a:ea typeface="+mn-ea"/>
                <a:cs typeface="+mn-cs"/>
              </a:rPr>
              <a:t> THIS:</a:t>
            </a:r>
            <a:r>
              <a:rPr lang="en-US" sz="1200" kern="1200" dirty="0" smtClean="0">
                <a:solidFill>
                  <a:schemeClr val="tx1"/>
                </a:solidFill>
                <a:latin typeface="+mn-lt"/>
                <a:ea typeface="+mn-ea"/>
                <a:cs typeface="+mn-cs"/>
              </a:rPr>
              <a:t>. “We’ve invited people to see a widening range of experiences as liable to make them ill. This becomes a problem because we are globalizing our culture. We are presenting just one version of human nature—one set of ideas about pain and suffering—as being definitive. in truth, there is no one psychology.” </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4A4CB5F-DC08-E749-A578-F4FFD7CA65F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sz="1200" kern="1200" dirty="0" smtClean="0">
              <a:solidFill>
                <a:schemeClr val="tx1"/>
              </a:solidFill>
              <a:latin typeface="+mn-lt"/>
              <a:ea typeface="+mn-ea"/>
              <a:cs typeface="+mn-cs"/>
            </a:endParaRPr>
          </a:p>
          <a:p>
            <a:endParaRPr lang="en-US" sz="1200" i="1"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THESE</a:t>
            </a:r>
            <a:r>
              <a:rPr lang="en-US" sz="1200" i="1" kern="1200" baseline="0" dirty="0" smtClean="0">
                <a:solidFill>
                  <a:schemeClr val="tx1"/>
                </a:solidFill>
                <a:latin typeface="+mn-lt"/>
                <a:ea typeface="+mn-ea"/>
                <a:cs typeface="+mn-cs"/>
              </a:rPr>
              <a:t> CULTURAL DIFFERENCES DON’T JUST EFFECT THE MENTALLY. THIS IS THE HIDDEN MESSAGE FO THE BOOK – OUR MINDS ARE SHAPED BY CULTURE TO A GREATER EXTENT THAN WEGENERALLY APPRECIATE.</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ONE CRITICAL WAY WE</a:t>
            </a:r>
            <a:r>
              <a:rPr lang="en-US" sz="1200" kern="1200" baseline="0" dirty="0" smtClean="0">
                <a:solidFill>
                  <a:schemeClr val="tx1"/>
                </a:solidFill>
                <a:latin typeface="+mn-lt"/>
                <a:ea typeface="+mn-ea"/>
                <a:cs typeface="+mn-cs"/>
              </a:rPr>
              <a:t> ARE DIFFERENT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HERE I WAS VERY</a:t>
            </a:r>
            <a:r>
              <a:rPr lang="en-US" sz="1200" kern="1200" baseline="0" dirty="0" smtClean="0">
                <a:solidFill>
                  <a:schemeClr val="tx1"/>
                </a:solidFill>
                <a:latin typeface="+mn-lt"/>
                <a:ea typeface="+mn-ea"/>
                <a:cs typeface="+mn-cs"/>
              </a:rPr>
              <a:t> INFLUENCE BY STANFORD PSYCHOLOGIST </a:t>
            </a:r>
          </a:p>
          <a:p>
            <a:r>
              <a:rPr lang="en-US" dirty="0" smtClean="0"/>
              <a:t>Hazel Rose </a:t>
            </a:r>
            <a:r>
              <a:rPr lang="en-US" i="1" dirty="0" smtClean="0"/>
              <a:t>Markus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Psychologists suggested that people in different cultures had strikingly different concepts of themselves, particularly in terms of whether they viewed the self as independent from others or interdependent with them. The interdependent self, which is more the norm in East Asian countries including Japan and China, interlocks the self with others in the social group and favors social harmony over self-expression. The independent self – which is prominent in America – conceives of the self as an individual that exists apart from the group.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SRI</a:t>
            </a:r>
            <a:r>
              <a:rPr lang="en-US" sz="1200" kern="1200" baseline="0" dirty="0" smtClean="0">
                <a:solidFill>
                  <a:schemeClr val="tx1"/>
                </a:solidFill>
                <a:latin typeface="+mn-lt"/>
                <a:ea typeface="+mn-ea"/>
                <a:cs typeface="+mn-cs"/>
              </a:rPr>
              <a:t> LANKAN FORM OF PTSD MAKES A GREAT DEAL OF SENSE IN THIS REGARD. THE SELF IS CONNECTED TO YOUR PLACE IN THE COMMUNITY THEREFORE THAT IS WHERE THE DAMAGED IS PERCIEVED. </a:t>
            </a:r>
            <a:endParaRPr lang="en-US" sz="1200" kern="120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THIS IS A BIG DIFFERENCE THAT LEADS TO US TO BE DIFFERENT IN MANY WAYS. </a:t>
            </a:r>
          </a:p>
          <a:p>
            <a:endParaRPr lang="en-US" sz="1200" kern="1200" baseline="0" dirty="0" smtClean="0">
              <a:solidFill>
                <a:schemeClr val="tx1"/>
              </a:solidFill>
              <a:latin typeface="+mn-lt"/>
              <a:ea typeface="+mn-ea"/>
              <a:cs typeface="+mn-cs"/>
            </a:endParaRPr>
          </a:p>
          <a:p>
            <a:r>
              <a:rPr lang="en-US" dirty="0" smtClean="0"/>
              <a:t>Researchers have</a:t>
            </a:r>
            <a:r>
              <a:rPr lang="en-US" baseline="0" dirty="0" smtClean="0"/>
              <a:t> begun taking standard psychological tests across culture and are finding that the things we once assumed were hard wired are actually culturally shaped. </a:t>
            </a:r>
          </a:p>
          <a:p>
            <a:endParaRPr lang="en-US" baseline="0" dirty="0" smtClean="0"/>
          </a:p>
          <a:p>
            <a:r>
              <a:rPr lang="en-US" baseline="0" dirty="0" smtClean="0"/>
              <a:t>Fairness</a:t>
            </a:r>
          </a:p>
          <a:p>
            <a:r>
              <a:rPr lang="en-US" baseline="0" dirty="0" smtClean="0"/>
              <a:t>Sense of self</a:t>
            </a:r>
          </a:p>
          <a:p>
            <a:r>
              <a:rPr lang="en-US" baseline="0" dirty="0" err="1" smtClean="0"/>
              <a:t>Obediance</a:t>
            </a:r>
            <a:r>
              <a:rPr lang="en-US" baseline="0" dirty="0" smtClean="0"/>
              <a:t> to authority</a:t>
            </a:r>
          </a:p>
          <a:p>
            <a:r>
              <a:rPr lang="en-US" baseline="0" dirty="0" smtClean="0"/>
              <a:t>How we perceive and describe the natural world</a:t>
            </a:r>
          </a:p>
          <a:p>
            <a:r>
              <a:rPr lang="en-US" sz="1200" kern="1200" dirty="0" smtClean="0">
                <a:solidFill>
                  <a:schemeClr val="tx1"/>
                </a:solidFill>
                <a:latin typeface="+mn-lt"/>
                <a:ea typeface="+mn-ea"/>
                <a:cs typeface="+mn-cs"/>
              </a:rPr>
              <a:t>The way we infer the motivations of others, </a:t>
            </a:r>
          </a:p>
          <a:p>
            <a:r>
              <a:rPr lang="en-US" sz="1200" kern="1200" dirty="0" smtClean="0">
                <a:solidFill>
                  <a:schemeClr val="tx1"/>
                </a:solidFill>
                <a:latin typeface="+mn-lt"/>
                <a:ea typeface="+mn-ea"/>
                <a:cs typeface="+mn-cs"/>
              </a:rPr>
              <a:t>categorization, </a:t>
            </a:r>
          </a:p>
          <a:p>
            <a:r>
              <a:rPr lang="en-US" sz="1200" kern="1200" dirty="0" smtClean="0">
                <a:solidFill>
                  <a:schemeClr val="tx1"/>
                </a:solidFill>
                <a:latin typeface="+mn-lt"/>
                <a:ea typeface="+mn-ea"/>
                <a:cs typeface="+mn-cs"/>
              </a:rPr>
              <a:t>moral reasoning,</a:t>
            </a:r>
          </a:p>
          <a:p>
            <a:r>
              <a:rPr lang="en-US" sz="1200" kern="1200" dirty="0" smtClean="0">
                <a:solidFill>
                  <a:schemeClr val="tx1"/>
                </a:solidFill>
                <a:latin typeface="+mn-lt"/>
                <a:ea typeface="+mn-ea"/>
                <a:cs typeface="+mn-cs"/>
              </a:rPr>
              <a:t>in spatial reasoning,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WESTERN</a:t>
            </a:r>
            <a:r>
              <a:rPr lang="en-US" sz="1200" kern="1200" baseline="0" dirty="0" smtClean="0">
                <a:solidFill>
                  <a:schemeClr val="tx1"/>
                </a:solidFill>
                <a:latin typeface="+mn-lt"/>
                <a:ea typeface="+mn-ea"/>
                <a:cs typeface="+mn-cs"/>
              </a:rPr>
              <a:t> MIND IS VERY OFTEN THE OUTLYER --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dirty="0" smtClean="0"/>
          </a:p>
          <a:p>
            <a:endParaRPr lang="en-US" sz="1200" kern="120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4A4CB5F-DC08-E749-A578-F4FFD7CA65F8}"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a:t>
            </a:r>
            <a:r>
              <a:rPr lang="en-US" sz="1200" kern="1200" baseline="0" dirty="0" smtClean="0">
                <a:solidFill>
                  <a:schemeClr val="tx1"/>
                </a:solidFill>
                <a:latin typeface="+mn-lt"/>
                <a:ea typeface="+mn-ea"/>
                <a:cs typeface="+mn-cs"/>
              </a:rPr>
              <a:t> ONE </a:t>
            </a:r>
            <a:r>
              <a:rPr lang="en-US" sz="1200" kern="1200" dirty="0" smtClean="0">
                <a:solidFill>
                  <a:schemeClr val="tx1"/>
                </a:solidFill>
                <a:latin typeface="+mn-lt"/>
                <a:ea typeface="+mn-ea"/>
                <a:cs typeface="+mn-cs"/>
              </a:rPr>
              <a:t>group of people appeared to be particularly unusual when compared to other populations—with perceptions, behaviors, and motivations that were almost always sliding down one end of the human bell curve. In the end they titled their paper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WEIRD HERE MEANS</a:t>
            </a:r>
            <a:r>
              <a:rPr lang="en-US" sz="1200" kern="1200" baseline="0" dirty="0" smtClean="0">
                <a:solidFill>
                  <a:schemeClr val="tx1"/>
                </a:solidFill>
                <a:latin typeface="+mn-lt"/>
                <a:ea typeface="+mn-ea"/>
                <a:cs typeface="+mn-cs"/>
              </a:rPr>
              <a:t> BOTH TRULY UNUSUAL AND . . .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fontAlgn="ctr"/>
            <a:endParaRPr lang="en-US" sz="1200" kern="1200" baseline="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4A4CB5F-DC08-E749-A578-F4FFD7CA65F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Western, Educated, Industrialized, Rich and Democratic.</a:t>
            </a:r>
            <a:r>
              <a:rPr lang="en-US" sz="1200" kern="1200" dirty="0" smtClean="0">
                <a:solidFill>
                  <a:schemeClr val="tx1"/>
                </a:solidFill>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THEY</a:t>
            </a:r>
            <a:r>
              <a:rPr lang="en-US" sz="1200" kern="1200" baseline="0" dirty="0" smtClean="0">
                <a:solidFill>
                  <a:schemeClr val="tx1"/>
                </a:solidFill>
                <a:latin typeface="+mn-lt"/>
                <a:ea typeface="+mn-ea"/>
                <a:cs typeface="+mn-cs"/>
              </a:rPr>
              <a:t> CONCLUDED AND I QUOTE:</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“American participants are exceptional even within the unusual population of Westerners—outliers among outliers.” Given the data, they concluded that social scientists could not possibly have picked a worse population from which to draw broad generalizations. Researchers had been doing the equivalent of studying penguins while believing that they were learning insights applicable to all birds.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a:t>
            </a:r>
            <a:r>
              <a:rPr lang="en-US" sz="1200" kern="1200" baseline="0" dirty="0" smtClean="0">
                <a:solidFill>
                  <a:schemeClr val="tx1"/>
                </a:solidFill>
                <a:latin typeface="+mn-lt"/>
                <a:ea typeface="+mn-ea"/>
                <a:cs typeface="+mn-cs"/>
              </a:rPr>
              <a:t> ARE THE PENGUINS</a:t>
            </a:r>
            <a:endParaRPr lang="en-US" dirty="0" smtClean="0"/>
          </a:p>
        </p:txBody>
      </p:sp>
      <p:sp>
        <p:nvSpPr>
          <p:cNvPr id="4" name="Slide Number Placeholder 3"/>
          <p:cNvSpPr>
            <a:spLocks noGrp="1"/>
          </p:cNvSpPr>
          <p:nvPr>
            <p:ph type="sldNum" sz="quarter" idx="10"/>
          </p:nvPr>
        </p:nvSpPr>
        <p:spPr/>
        <p:txBody>
          <a:bodyPr/>
          <a:lstStyle/>
          <a:p>
            <a:fld id="{F4A4CB5F-DC08-E749-A578-F4FFD7CA65F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cap="all" dirty="0" smtClean="0">
              <a:solidFill>
                <a:schemeClr val="tx1"/>
              </a:solidFill>
              <a:latin typeface="+mn-lt"/>
              <a:ea typeface="+mn-ea"/>
              <a:cs typeface="+mn-cs"/>
            </a:endParaRPr>
          </a:p>
          <a:p>
            <a:r>
              <a:rPr lang="en-US" sz="1200" kern="1200" cap="all" baseline="0" dirty="0" smtClean="0">
                <a:solidFill>
                  <a:schemeClr val="tx1"/>
                </a:solidFill>
                <a:latin typeface="+mn-lt"/>
                <a:ea typeface="+mn-ea"/>
                <a:cs typeface="+mn-cs"/>
              </a:rPr>
              <a:t>STEP ON – CONVINCE YOU THAT WE MENTAL ILLNESS SYMPTOMS ARE CULTURALLY SHAPED. </a:t>
            </a:r>
            <a:endParaRPr lang="en-US" sz="1200" kern="1200" cap="all" baseline="0" dirty="0" smtClean="0">
              <a:solidFill>
                <a:schemeClr val="tx1"/>
              </a:solidFill>
              <a:latin typeface="+mn-lt"/>
              <a:ea typeface="+mn-ea"/>
              <a:cs typeface="+mn-cs"/>
            </a:endParaRPr>
          </a:p>
          <a:p>
            <a:endParaRPr lang="en-US" sz="1200" kern="1200" cap="all" baseline="0" dirty="0" smtClean="0">
              <a:solidFill>
                <a:schemeClr val="tx1"/>
              </a:solidFill>
              <a:latin typeface="+mn-lt"/>
              <a:ea typeface="+mn-ea"/>
              <a:cs typeface="+mn-cs"/>
            </a:endParaRPr>
          </a:p>
          <a:p>
            <a:r>
              <a:rPr lang="en-US" sz="1200" kern="1200" cap="all" baseline="0" dirty="0" smtClean="0">
                <a:solidFill>
                  <a:schemeClr val="tx1"/>
                </a:solidFill>
                <a:latin typeface="+mn-lt"/>
                <a:ea typeface="+mn-ea"/>
                <a:cs typeface="+mn-cs"/>
              </a:rPr>
              <a:t>Indeed it turns out that the effect of cultural beliefs on the expression of mental illness is remarkably easy when we look back at history</a:t>
            </a:r>
            <a:endParaRPr lang="en-US" sz="1200" kern="1200" cap="all" dirty="0" smtClean="0">
              <a:solidFill>
                <a:schemeClr val="tx1"/>
              </a:solidFill>
              <a:latin typeface="+mn-lt"/>
              <a:ea typeface="+mn-ea"/>
              <a:cs typeface="+mn-cs"/>
            </a:endParaRPr>
          </a:p>
          <a:p>
            <a:endParaRPr lang="en-US" sz="1200" kern="1200" cap="all" dirty="0" smtClean="0">
              <a:solidFill>
                <a:schemeClr val="tx1"/>
              </a:solidFill>
              <a:latin typeface="+mn-lt"/>
              <a:ea typeface="+mn-ea"/>
              <a:cs typeface="+mn-cs"/>
            </a:endParaRPr>
          </a:p>
          <a:p>
            <a:r>
              <a:rPr lang="en-US" sz="1200" kern="1200" cap="all" dirty="0" smtClean="0">
                <a:solidFill>
                  <a:schemeClr val="tx1"/>
                </a:solidFill>
                <a:latin typeface="+mn-lt"/>
                <a:ea typeface="+mn-ea"/>
                <a:cs typeface="+mn-cs"/>
              </a:rPr>
              <a:t>in his book</a:t>
            </a:r>
            <a:r>
              <a:rPr lang="en-US" sz="1200" b="1" kern="1200" dirty="0" smtClean="0">
                <a:solidFill>
                  <a:schemeClr val="tx1"/>
                </a:solidFill>
                <a:latin typeface="+mn-lt"/>
                <a:ea typeface="+mn-ea"/>
                <a:cs typeface="+mn-cs"/>
              </a:rPr>
              <a:t> Mad Travelers</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Ian Hacking </a:t>
            </a:r>
            <a:r>
              <a:rPr lang="en-US" sz="1200" kern="1200" dirty="0" smtClean="0">
                <a:solidFill>
                  <a:schemeClr val="tx1"/>
                </a:solidFill>
                <a:latin typeface="+mn-lt"/>
                <a:ea typeface="+mn-ea"/>
                <a:cs typeface="+mn-cs"/>
              </a:rPr>
              <a:t>documents the fleeting appearance in Victorian Europe of a fugue state in which young men would walk in a trance for hundreds of miles. NO MEMORY – NO</a:t>
            </a:r>
            <a:r>
              <a:rPr lang="en-US" sz="1200" kern="1200" baseline="0" dirty="0" smtClean="0">
                <a:solidFill>
                  <a:schemeClr val="tx1"/>
                </a:solidFill>
                <a:latin typeface="+mn-lt"/>
                <a:ea typeface="+mn-ea"/>
                <a:cs typeface="+mn-cs"/>
              </a:rPr>
              <a:t> SENSE OF THEIR IDENTITY.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4A4CB5F-DC08-E749-A578-F4FFD7CA65F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I’D LIKE TO LEAVE YOU WITH THE QUESTION?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WHAT IF WE’RE IN THE WEST ARE FUNDIMENTALLY MISGUIDED ABOUT THE ABOUT THE BELIEF THAT WE ARE INDEPENDENT – WHAT IF THE HUMAN CREATURE – EVEN WHEN MENTALLY ILL -- IS INNATELY INTERDEPENDENT – NOT MASTERS OF OUR OWN SHIP BUT MIMICERS OF CULTURE --- DEEPLY RELIENT ON EACH OTHER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WHAT IF THE SRI LANKAN’S ARE CORRECT</a:t>
            </a:r>
            <a:r>
              <a:rPr lang="en-US" sz="1200" kern="1200" baseline="0" dirty="0" smtClean="0">
                <a:solidFill>
                  <a:schemeClr val="tx1"/>
                </a:solidFill>
                <a:latin typeface="+mn-lt"/>
                <a:ea typeface="+mn-ea"/>
                <a:cs typeface="+mn-cs"/>
              </a:rPr>
              <a:t> THAT </a:t>
            </a:r>
            <a:r>
              <a:rPr lang="en-US" sz="1200" kern="1200" baseline="0" dirty="0" smtClean="0">
                <a:solidFill>
                  <a:schemeClr val="tx1"/>
                </a:solidFill>
                <a:latin typeface="+mn-lt"/>
                <a:ea typeface="+mn-ea"/>
                <a:cs typeface="+mn-cs"/>
              </a:rPr>
              <a:t>OUR PSYCHOLOGICAL HEALTH RELIES MORE ON ROLE IN THE GROUP THAN OUR CHARACTER OR OUR INDIVIDUAL COGNITIONS. </a:t>
            </a:r>
            <a:endParaRPr lang="en-US" sz="1200" kern="1200" baseline="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dirty="0" smtClean="0"/>
              <a:t>WHAT </a:t>
            </a:r>
            <a:r>
              <a:rPr lang="en-US" sz="1200" kern="1200" dirty="0" smtClean="0">
                <a:solidFill>
                  <a:schemeClr val="tx1"/>
                </a:solidFill>
                <a:latin typeface="+mn-lt"/>
                <a:ea typeface="+mn-ea"/>
                <a:cs typeface="+mn-cs"/>
              </a:rPr>
              <a:t>is certain is that in other places in the world, cultural conceptions of the mind remain more intertwined with a variety of religious and cultural beliefs as well as the ecological and social world. They have not yet separated the mind from the body, nor have they disconnected individual mental health from that of the group.</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With little appreciation of these differences, we continue our efforts to convince the rest of the world to think like us. Given the level of contentment and psychological health our cultural beliefs about the mind have brought us, perhaps it’s time that we rethink THAT GENEROSITY.  END THANK YOU</a:t>
            </a:r>
            <a:endParaRPr lang="en-US" dirty="0"/>
          </a:p>
        </p:txBody>
      </p:sp>
      <p:sp>
        <p:nvSpPr>
          <p:cNvPr id="4" name="Slide Number Placeholder 3"/>
          <p:cNvSpPr>
            <a:spLocks noGrp="1"/>
          </p:cNvSpPr>
          <p:nvPr>
            <p:ph type="sldNum" sz="quarter" idx="10"/>
          </p:nvPr>
        </p:nvSpPr>
        <p:spPr/>
        <p:txBody>
          <a:bodyPr/>
          <a:lstStyle/>
          <a:p>
            <a:fld id="{F4A4CB5F-DC08-E749-A578-F4FFD7CA65F8}" type="slidenum">
              <a:rPr lang="en-US" smtClean="0"/>
              <a:pPr/>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MOST PROMINENT</a:t>
            </a:r>
            <a:r>
              <a:rPr lang="en-US" sz="1200" kern="1200" baseline="0" dirty="0" smtClean="0">
                <a:solidFill>
                  <a:schemeClr val="tx1"/>
                </a:solidFill>
                <a:latin typeface="+mn-lt"/>
                <a:ea typeface="+mn-ea"/>
                <a:cs typeface="+mn-cs"/>
              </a:rPr>
              <a:t> EXAMPLE IS THE RISE AND FALL OF HYSTERIA</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the mid-nineteenth century WOMEN</a:t>
            </a:r>
            <a:r>
              <a:rPr lang="en-US" sz="1200" kern="1200" baseline="0" dirty="0" smtClean="0">
                <a:solidFill>
                  <a:schemeClr val="tx1"/>
                </a:solidFill>
                <a:latin typeface="+mn-lt"/>
                <a:ea typeface="+mn-ea"/>
                <a:cs typeface="+mn-cs"/>
              </a:rPr>
              <a:t> BY THE THOUSANDS BEGAN TO DISPLAYED THE REMARKABLE SIGNS AND SYPTOMS OF HYSTERIA.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NERVOUS TICKS, FAINTING, SENSITIVITY TO TOUCH AND PHYSICAL PARALISIS. </a:t>
            </a:r>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Remarkably common illness – across all of Europe and America.</a:t>
            </a:r>
          </a:p>
          <a:p>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symptoms of mental illnesses are the lightning in the zeitgeist, the product of culture and belief and biology in specific times and specific places. </a:t>
            </a:r>
            <a:endParaRPr lang="en-US" dirty="0" smtClean="0"/>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4A4CB5F-DC08-E749-A578-F4FFD7CA65F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latin typeface="+mn-lt"/>
                <a:ea typeface="+mn-ea"/>
                <a:cs typeface="+mn-cs"/>
              </a:rPr>
              <a:t>Medical historian </a:t>
            </a:r>
            <a:r>
              <a:rPr lang="en-US" sz="1200" b="1" kern="1200" dirty="0" err="1" smtClean="0">
                <a:solidFill>
                  <a:schemeClr val="tx1"/>
                </a:solidFill>
                <a:latin typeface="+mn-lt"/>
                <a:ea typeface="+mn-ea"/>
                <a:cs typeface="+mn-cs"/>
              </a:rPr>
              <a:t>edward</a:t>
            </a:r>
            <a:r>
              <a:rPr lang="en-US" sz="1200" b="1" kern="1200" dirty="0" smtClean="0">
                <a:solidFill>
                  <a:schemeClr val="tx1"/>
                </a:solidFill>
                <a:latin typeface="+mn-lt"/>
                <a:ea typeface="+mn-ea"/>
                <a:cs typeface="+mn-cs"/>
              </a:rPr>
              <a:t> shorter from university of </a:t>
            </a:r>
            <a:r>
              <a:rPr lang="en-US" sz="1200" b="1" kern="1200" dirty="0" err="1" smtClean="0">
                <a:solidFill>
                  <a:schemeClr val="tx1"/>
                </a:solidFill>
                <a:latin typeface="+mn-lt"/>
                <a:ea typeface="+mn-ea"/>
                <a:cs typeface="+mn-cs"/>
              </a:rPr>
              <a:t>toronto</a:t>
            </a:r>
            <a:r>
              <a:rPr lang="en-US" sz="1200" b="1" kern="1200" dirty="0" smtClean="0">
                <a:solidFill>
                  <a:schemeClr val="tx1"/>
                </a:solidFill>
                <a:latin typeface="+mn-lt"/>
                <a:ea typeface="+mn-ea"/>
                <a:cs typeface="+mn-cs"/>
              </a:rPr>
              <a:t> describes how different times AND PLACES have</a:t>
            </a:r>
            <a:r>
              <a:rPr lang="en-US" sz="1200" b="1" kern="1200" baseline="0" dirty="0" smtClean="0">
                <a:solidFill>
                  <a:schemeClr val="tx1"/>
                </a:solidFill>
                <a:latin typeface="+mn-lt"/>
                <a:ea typeface="+mn-ea"/>
                <a:cs typeface="+mn-cs"/>
              </a:rPr>
              <a:t> DIFFERENT </a:t>
            </a:r>
            <a:r>
              <a:rPr lang="en-US" sz="1200" b="1" kern="1200" dirty="0" smtClean="0">
                <a:solidFill>
                  <a:schemeClr val="tx1"/>
                </a:solidFill>
                <a:latin typeface="+mn-lt"/>
                <a:ea typeface="+mn-ea"/>
                <a:cs typeface="+mn-cs"/>
              </a:rPr>
              <a:t>“symptom pools</a:t>
            </a:r>
            <a:r>
              <a:rPr lang="en-US" sz="1200" kern="1200" dirty="0" smtClean="0">
                <a:solidFill>
                  <a:schemeClr val="tx1"/>
                </a:solidFill>
                <a:latin typeface="+mn-lt"/>
                <a:ea typeface="+mn-ea"/>
                <a:cs typeface="+mn-cs"/>
              </a:rPr>
              <a:t>.” --- symptoms are not random.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People at a given moment in history in need of expressing their psychological suffering have a </a:t>
            </a:r>
            <a:r>
              <a:rPr lang="en-US" sz="1200" b="1" kern="1200" dirty="0" smtClean="0">
                <a:solidFill>
                  <a:schemeClr val="tx1"/>
                </a:solidFill>
                <a:latin typeface="+mn-lt"/>
                <a:ea typeface="+mn-ea"/>
                <a:cs typeface="+mn-cs"/>
              </a:rPr>
              <a:t>limited number of symptoms to choose</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When someone unconsciously latches onto a behavior in the symptom pool, the person is taking troubling emotions and internal conflicts that are often indistinct or frustratingly beyond expression and distilling them into a symptom or behavior that –</a:t>
            </a:r>
            <a:r>
              <a:rPr lang="en-US" sz="1200" kern="1200" baseline="0" dirty="0" smtClean="0">
                <a:solidFill>
                  <a:schemeClr val="tx1"/>
                </a:solidFill>
                <a:latin typeface="+mn-lt"/>
                <a:ea typeface="+mn-ea"/>
                <a:cs typeface="+mn-cs"/>
              </a:rPr>
              <a:t> AT THAT MOMENT IN HUMAN HISTORY – IS A </a:t>
            </a:r>
            <a:r>
              <a:rPr lang="en-US" sz="1200" kern="1200" dirty="0" smtClean="0">
                <a:solidFill>
                  <a:schemeClr val="tx1"/>
                </a:solidFill>
                <a:latin typeface="+mn-lt"/>
                <a:ea typeface="+mn-ea"/>
                <a:cs typeface="+mn-cs"/>
              </a:rPr>
              <a:t>culturally recognized signal of suffering.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WHY ONE SYMPTOM AND NOT ANOTHER?</a:t>
            </a:r>
            <a:r>
              <a:rPr lang="en-US" sz="1200" kern="1200" baseline="0" dirty="0" smtClean="0">
                <a:solidFill>
                  <a:schemeClr val="tx1"/>
                </a:solidFill>
                <a:latin typeface="+mn-lt"/>
                <a:ea typeface="+mn-ea"/>
                <a:cs typeface="+mn-cs"/>
              </a:rPr>
              <a:t> HOW DOES A SYMPTOM END UP IN THE SYMPTOM POOL OF ONE TIME AND NOT ANOTHER?  EDWARD SHORTER SUGGESTS THAT KEY PLAYERS ARE THE</a:t>
            </a:r>
            <a:r>
              <a:rPr lang="en-US" sz="1200" kern="1200" baseline="0" dirty="0" smtClean="0">
                <a:solidFill>
                  <a:schemeClr val="tx1"/>
                </a:solidFill>
                <a:latin typeface="+mn-lt"/>
                <a:ea typeface="+mn-ea"/>
                <a:cs typeface="+mn-cs"/>
              </a:rPr>
              <a:t> HEALERS -- – </a:t>
            </a:r>
            <a:r>
              <a:rPr lang="en-US" sz="1200" kern="1200" baseline="0" dirty="0" smtClean="0">
                <a:solidFill>
                  <a:schemeClr val="tx1"/>
                </a:solidFill>
                <a:latin typeface="+mn-lt"/>
                <a:ea typeface="+mn-ea"/>
                <a:cs typeface="+mn-cs"/>
              </a:rPr>
              <a:t>PRIEST SHAMAN, DOCTORS, RESEARCHER –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THESE EXPERTS PROPOSE THEORIES ABOUT HOW THE MIND WORKS AND THEN LOOK FOR THE SYMPTOMS THAT CONFIRM THOSE THEORIES.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Shorter says: “Patients unconsciously endeavor to produce symptoms that will correspond to the medical diagnostics of the time,” “This sort of cultural molding of the unconscious happens imperceptibly and follows a large number of cultural cues that the patient is simply are not aware of.”</a:t>
            </a:r>
          </a:p>
          <a:p>
            <a:endParaRPr lang="en-US" baseline="0" dirty="0" smtClean="0"/>
          </a:p>
        </p:txBody>
      </p:sp>
      <p:sp>
        <p:nvSpPr>
          <p:cNvPr id="4" name="Slide Number Placeholder 3"/>
          <p:cNvSpPr>
            <a:spLocks noGrp="1"/>
          </p:cNvSpPr>
          <p:nvPr>
            <p:ph type="sldNum" sz="quarter" idx="10"/>
          </p:nvPr>
        </p:nvSpPr>
        <p:spPr/>
        <p:txBody>
          <a:bodyPr/>
          <a:lstStyle/>
          <a:p>
            <a:fld id="{F4A4CB5F-DC08-E749-A578-F4FFD7CA65F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HERE’S A FAMOUS PAINTING OF FRENCH NEUROLOGIST JEAN-MARTIN</a:t>
            </a:r>
            <a:r>
              <a:rPr lang="en-US" baseline="0" dirty="0" smtClean="0"/>
              <a:t> CHAROT (SHARKO) – WORKING WITH A HYSTERICAL PATIENT WHO HAS JUST FAINTED – THE QUESTION IS THIS – WOULD THIS WOMAN HAVE DISPLAYED THIS PARTICULAR SYMPTOM OF  </a:t>
            </a:r>
            <a:r>
              <a:rPr lang="en-US" b="1" baseline="0" dirty="0" smtClean="0"/>
              <a:t>FAINTING </a:t>
            </a:r>
            <a:r>
              <a:rPr lang="en-US" baseline="0" dirty="0" smtClean="0"/>
              <a:t>WITHOUT THE EXPECTANT GAZE OF ALL THESE LEARNED MEN PREDICTING THIS EXACT BEHAVIOR?  </a:t>
            </a:r>
          </a:p>
          <a:p>
            <a:endParaRPr lang="en-US" baseline="0" dirty="0" smtClean="0"/>
          </a:p>
          <a:p>
            <a:r>
              <a:rPr lang="en-US" baseline="0" dirty="0" smtClean="0"/>
              <a:t>WHAT WE’RE LEARNING IS THAT THE BEHAVIOR AND THE EXPECTATION ARE VERY MUCH INTERTWINED and form a </a:t>
            </a:r>
            <a:r>
              <a:rPr lang="en-US" baseline="0" dirty="0" err="1" smtClean="0"/>
              <a:t>cofirming</a:t>
            </a:r>
            <a:r>
              <a:rPr lang="en-US" baseline="0" dirty="0" smtClean="0"/>
              <a:t> loop. WOMAN’S BEHAVIOR IS EFFECTED BY EXPECATATION – BUT HER DISPLAY OF THIS SYMPTOM THEN REINFORCES THE CERTAINTY ON THE PART OF THE EXPERT THAT ALL THEIR THEORIES ARE CORRECT. . </a:t>
            </a:r>
          </a:p>
          <a:p>
            <a:endParaRPr lang="en-US" baseline="0" dirty="0" smtClean="0"/>
          </a:p>
          <a:p>
            <a:r>
              <a:rPr lang="en-US" sz="1200" kern="1200" dirty="0" smtClean="0">
                <a:solidFill>
                  <a:schemeClr val="tx1"/>
                </a:solidFill>
                <a:latin typeface="+mn-lt"/>
                <a:ea typeface="+mn-ea"/>
                <a:cs typeface="+mn-cs"/>
              </a:rPr>
              <a:t>LET ME BE CLEAR FROM THE START – CULTURALLY</a:t>
            </a:r>
            <a:r>
              <a:rPr lang="en-US" sz="1200" kern="1200" baseline="0" dirty="0" smtClean="0">
                <a:solidFill>
                  <a:schemeClr val="tx1"/>
                </a:solidFill>
                <a:latin typeface="+mn-lt"/>
                <a:ea typeface="+mn-ea"/>
                <a:cs typeface="+mn-cs"/>
              </a:rPr>
              <a:t> SHAPED </a:t>
            </a:r>
            <a:r>
              <a:rPr lang="en-US" sz="1200" kern="1200" dirty="0" smtClean="0">
                <a:solidFill>
                  <a:schemeClr val="tx1"/>
                </a:solidFill>
                <a:latin typeface="+mn-lt"/>
                <a:ea typeface="+mn-ea"/>
                <a:cs typeface="+mn-cs"/>
              </a:rPr>
              <a:t>ILLNESS LIKE HYSTERIA -- or the mad travelers WERE not a matter of those PATIENTS faking but because</a:t>
            </a:r>
            <a:r>
              <a:rPr lang="en-US" sz="1200" b="1" kern="1200" dirty="0" smtClean="0">
                <a:solidFill>
                  <a:schemeClr val="tx1"/>
                </a:solidFill>
                <a:latin typeface="+mn-lt"/>
                <a:ea typeface="+mn-ea"/>
                <a:cs typeface="+mn-cs"/>
              </a:rPr>
              <a:t> their unconscious minds were speaking the language of suffering for their time and place in history. symptoms of mental illnesses are communication of distress -- the unconscious mind selects the symptoms that will be understood in it’s time and place. </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THIS IS NOT TO SUGGEST THAT MENTAL</a:t>
            </a:r>
            <a:r>
              <a:rPr lang="en-US" sz="1200" b="1" kern="1200" baseline="0" dirty="0" smtClean="0">
                <a:solidFill>
                  <a:schemeClr val="tx1"/>
                </a:solidFill>
                <a:latin typeface="+mn-lt"/>
                <a:ea typeface="+mn-ea"/>
                <a:cs typeface="+mn-cs"/>
              </a:rPr>
              <a:t> ILLNESSES ARE ILLUSION – THAT THEY ARE ONLY AN EXPRESSION OF CULTURE – BUT RATHER THAT UNTIL WE FULLY UNDERSTAND THE IMPACT OF CULTURAL BELIEFS ON BEHAVIOR WE’LL NOT FULLY UNDERSTAND THEM. </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THE CULTURAL IMPACT ON THE SHAPING OF THE SYMPTOM DOES NOT MAKE THE ILLNESS NECESSARILY LESS REAL.</a:t>
            </a:r>
          </a:p>
          <a:p>
            <a:endParaRPr lang="en-US" sz="1200" b="1" kern="1200" baseline="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4A4CB5F-DC08-E749-A578-F4FFD7CA65F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1" kern="1200" baseline="0" dirty="0" smtClean="0">
                <a:solidFill>
                  <a:schemeClr val="tx1"/>
                </a:solidFill>
                <a:latin typeface="+mn-lt"/>
                <a:ea typeface="+mn-ea"/>
                <a:cs typeface="+mn-cs"/>
              </a:rPr>
              <a:t>IT IS EASIER TO SEE THE CULTURAL CURRENTS IN THE REAR VIEW MIRROR. WE CAN EVEN PITY THOSE CLINICIANS AND GULIBLE JOUNALISTS – FOR BEING SO CARRIED AWAY BY THE BELIEFS OF THEIR TIME. </a:t>
            </a:r>
          </a:p>
          <a:p>
            <a:endParaRPr lang="en-US" sz="1200" b="1"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AGAIN I CAN GET EASY AGREEMENT –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LOOKING BACK AT HYSTERIA – WE SEE of how undercurrents of misogamy – and mistaken beliefs about a woman’s anatomy, FEAR OF FEMALE SEXUALITY AND ASSUMPTION OF FEMALE MENTAL WEAKNESS.  these beliefs not only shaped what the clinician looked for but also determined what symptoms was considered legitimate which influence which symptom the patient displayed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Just 2O years ago many clinicians looked for MPD – legitimate – displayed – now very rare.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sz="1200" b="1" kern="1200" baseline="0" dirty="0" smtClean="0">
                <a:solidFill>
                  <a:schemeClr val="tx1"/>
                </a:solidFill>
                <a:latin typeface="+mn-lt"/>
                <a:ea typeface="+mn-ea"/>
                <a:cs typeface="+mn-cs"/>
              </a:rPr>
              <a:t>EVERY GENERATION OF MENTAL HEALTH CARE PROVIDERS CAN SEE THE MISTAKES OF THE LAST BUT SEEM NEVER TO LEARN THE LESSONS FROM THE PAST: THAT CULTURE HAS A GREAT IMPACT ON SYMPTOMS. </a:t>
            </a:r>
          </a:p>
          <a:p>
            <a:endParaRPr lang="en-US" sz="1200" b="1" kern="1200" dirty="0" smtClean="0">
              <a:solidFill>
                <a:schemeClr val="tx1"/>
              </a:solidFill>
              <a:latin typeface="+mn-lt"/>
              <a:ea typeface="+mn-ea"/>
              <a:cs typeface="+mn-cs"/>
            </a:endParaRPr>
          </a:p>
          <a:p>
            <a:r>
              <a:rPr lang="en-US" dirty="0" smtClean="0"/>
              <a:t>SEEING</a:t>
            </a:r>
            <a:r>
              <a:rPr lang="en-US" baseline="0" dirty="0" smtClean="0"/>
              <a:t> THE CULTURAL TRENDS AND FORCES  IN OUR ON MOMENT IN A CULTURES HISTORY IS VASTLY MORE DIFFICULT. </a:t>
            </a:r>
          </a:p>
          <a:p>
            <a:endParaRPr lang="en-US" baseline="0" dirty="0" smtClean="0"/>
          </a:p>
          <a:p>
            <a:r>
              <a:rPr lang="en-US" baseline="0" dirty="0" smtClean="0"/>
              <a:t>BUT IT’S CRITICAL FOR US TO DO THIS IN OUR TIME BECAUSE OF THE FORCES OF GLOBALIZATION AND THE AMOUNT OF POWER WE HAVE IN SHAPING HOW THE REST OF THE WORLD THINKS ABOUT MENTAL ILLENSS.</a:t>
            </a:r>
            <a:r>
              <a:rPr lang="en-US" baseline="0" dirty="0" smtClean="0"/>
              <a:t> </a:t>
            </a:r>
          </a:p>
          <a:p>
            <a:endParaRPr lang="en-US" baseline="0" dirty="0" smtClean="0"/>
          </a:p>
          <a:p>
            <a:r>
              <a:rPr lang="en-US" baseline="0" dirty="0" smtClean="0"/>
              <a:t>IN BOOK FOUR EXAMPLES – IMPACT OF PAXIL / JAPAN – CHANGING CONCEPTIONS OF SCIZOPHRENIA IN AFRICA – THE RISE OF AN AMERICAN FORM OF ANOREXIA IN HONG KONG.  FOURTH EXAMPLE DRILL DOWN ON TODAY.</a:t>
            </a:r>
          </a:p>
          <a:p>
            <a:endParaRPr lang="en-US" baseline="0" dirty="0" smtClean="0"/>
          </a:p>
          <a:p>
            <a:r>
              <a:rPr lang="en-US" baseline="0" dirty="0" smtClean="0"/>
              <a:t>SO THE EXAMPLE I’LL TALK ABOUT TODAY IS ONE DIAGNOSIS THAT EXISTS IN OUR OWN TIME THAT I BELIEVE IS CULTURALLY SHAPED. </a:t>
            </a:r>
            <a:endParaRPr lang="en-US" dirty="0"/>
          </a:p>
        </p:txBody>
      </p:sp>
      <p:sp>
        <p:nvSpPr>
          <p:cNvPr id="4" name="Slide Number Placeholder 3"/>
          <p:cNvSpPr>
            <a:spLocks noGrp="1"/>
          </p:cNvSpPr>
          <p:nvPr>
            <p:ph type="sldNum" sz="quarter" idx="10"/>
          </p:nvPr>
        </p:nvSpPr>
        <p:spPr/>
        <p:txBody>
          <a:bodyPr/>
          <a:lstStyle/>
          <a:p>
            <a:fld id="{F4A4CB5F-DC08-E749-A578-F4FFD7CA65F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IN THE US 1.2 MILLION VETERANS ARE RETURNING HOME – MANY </a:t>
            </a:r>
            <a:r>
              <a:rPr lang="en-US" baseline="0" dirty="0" smtClean="0"/>
              <a:t>CLEARLY  SUFFERING FROM PTSD – HYPER VIGALENCE – EASILY STARTLED – FLASHBACK – ANXIETY.  COULD NOT BE MORE REAL!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simple but mind-bending truth is that mental illnesses such as PTSD can be both culturally shaped and utterly real to the sufferer. As the McGill University medical anthropologist Alan Young explains, a diagnosis of PTSD “can be real in a particular place and time, and yet not be true for all places and times.”</a:t>
            </a:r>
            <a:r>
              <a:rPr lang="en-US" sz="1200" dirty="0" smtClean="0"/>
              <a:t> </a:t>
            </a:r>
            <a:endParaRPr lang="en-US" baseline="0" dirty="0" smtClean="0"/>
          </a:p>
          <a:p>
            <a:endParaRPr lang="en-US" baseline="0" dirty="0" smtClean="0"/>
          </a:p>
          <a:p>
            <a:r>
              <a:rPr lang="en-US" sz="1400" kern="1200" dirty="0" smtClean="0">
                <a:solidFill>
                  <a:schemeClr val="tx1"/>
                </a:solidFill>
                <a:latin typeface="+mn-lt"/>
                <a:ea typeface="+mn-ea"/>
                <a:cs typeface="+mn-cs"/>
              </a:rPr>
              <a:t>.I’LL COME BACK TO THESE VETERANS</a:t>
            </a:r>
            <a:r>
              <a:rPr lang="en-US" sz="1400" kern="1200" baseline="0" dirty="0" smtClean="0">
                <a:solidFill>
                  <a:schemeClr val="tx1"/>
                </a:solidFill>
                <a:latin typeface="+mn-lt"/>
                <a:ea typeface="+mn-ea"/>
                <a:cs typeface="+mn-cs"/>
              </a:rPr>
              <a:t> – BUT AS I’VE SUGGESTED ONLY TWO WAYS TO SEE THE CULTURAL </a:t>
            </a:r>
            <a:r>
              <a:rPr lang="en-US" sz="1400" kern="1200" baseline="0" dirty="0" smtClean="0">
                <a:solidFill>
                  <a:schemeClr val="tx1"/>
                </a:solidFill>
                <a:latin typeface="+mn-lt"/>
                <a:ea typeface="+mn-ea"/>
                <a:cs typeface="+mn-cs"/>
              </a:rPr>
              <a:t>SHAPING OF SOMETHING LIKE PTSD -- LOOK </a:t>
            </a:r>
            <a:r>
              <a:rPr lang="en-US" sz="1400" kern="1200" baseline="0" dirty="0" smtClean="0">
                <a:solidFill>
                  <a:schemeClr val="tx1"/>
                </a:solidFill>
                <a:latin typeface="+mn-lt"/>
                <a:ea typeface="+mn-ea"/>
                <a:cs typeface="+mn-cs"/>
              </a:rPr>
              <a:t>ACROSS HISTORY OR LOOK ACROSS CULTURES.</a:t>
            </a:r>
            <a:r>
              <a:rPr lang="en-US" sz="1400" kern="1200" baseline="0" dirty="0" smtClean="0">
                <a:solidFill>
                  <a:schemeClr val="tx1"/>
                </a:solidFill>
                <a:latin typeface="+mn-lt"/>
                <a:ea typeface="+mn-ea"/>
                <a:cs typeface="+mn-cs"/>
              </a:rPr>
              <a:t> </a:t>
            </a:r>
            <a:r>
              <a:rPr lang="en-US" sz="1400" kern="1200" dirty="0" smtClean="0">
                <a:solidFill>
                  <a:schemeClr val="tx1"/>
                </a:solidFill>
                <a:latin typeface="+mn-lt"/>
                <a:ea typeface="+mn-ea"/>
                <a:cs typeface="+mn-cs"/>
              </a:rPr>
              <a:t>TO</a:t>
            </a:r>
            <a:r>
              <a:rPr lang="en-US" sz="1400" kern="1200" baseline="0" dirty="0" smtClean="0">
                <a:solidFill>
                  <a:schemeClr val="tx1"/>
                </a:solidFill>
                <a:latin typeface="+mn-lt"/>
                <a:ea typeface="+mn-ea"/>
                <a:cs typeface="+mn-cs"/>
              </a:rPr>
              <a:t> </a:t>
            </a:r>
            <a:r>
              <a:rPr lang="en-US" sz="1400" kern="1200" baseline="0" dirty="0" smtClean="0">
                <a:solidFill>
                  <a:schemeClr val="tx1"/>
                </a:solidFill>
                <a:latin typeface="+mn-lt"/>
                <a:ea typeface="+mn-ea"/>
                <a:cs typeface="+mn-cs"/>
              </a:rPr>
              <a:t>MAKE THE CASE PTSD CULTURALLY SHAPED IN THE BOOK I LOOKED ACROSS CULTURES: </a:t>
            </a:r>
            <a:endParaRPr lang="en-US" sz="1400" dirty="0"/>
          </a:p>
        </p:txBody>
      </p:sp>
      <p:sp>
        <p:nvSpPr>
          <p:cNvPr id="4" name="Slide Number Placeholder 3"/>
          <p:cNvSpPr>
            <a:spLocks noGrp="1"/>
          </p:cNvSpPr>
          <p:nvPr>
            <p:ph type="sldNum" sz="quarter" idx="10"/>
          </p:nvPr>
        </p:nvSpPr>
        <p:spPr/>
        <p:txBody>
          <a:bodyPr/>
          <a:lstStyle/>
          <a:p>
            <a:fld id="{F4A4CB5F-DC08-E749-A578-F4FFD7CA65F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IN THE BOOK I</a:t>
            </a:r>
            <a:r>
              <a:rPr lang="en-US" baseline="0" dirty="0" smtClean="0"/>
              <a:t> WRITE ABOUT THE THE BOXING DAY TSUNAMI</a:t>
            </a:r>
          </a:p>
          <a:p>
            <a:endParaRPr lang="en-US" baseline="0" dirty="0" smtClean="0"/>
          </a:p>
          <a:p>
            <a:r>
              <a:rPr lang="en-US" baseline="0" dirty="0" smtClean="0"/>
              <a:t>AFTER THAT DISASTER THERE WAS A FACINATING CULTURE CLASH WHEN WESTERN  TRAUMA COUNSELORS RUSHED TO THE RIM OF THE INDIAN OCEAN WITH ALL MANNER OF WESTERN COUNSELING TECHNIQUES AND ASSUMPTIONS ABOUT THE HUMAN REACTION TO TRAMA.</a:t>
            </a:r>
            <a:endParaRPr lang="en-US" dirty="0"/>
          </a:p>
        </p:txBody>
      </p:sp>
      <p:sp>
        <p:nvSpPr>
          <p:cNvPr id="4" name="Slide Number Placeholder 3"/>
          <p:cNvSpPr>
            <a:spLocks noGrp="1"/>
          </p:cNvSpPr>
          <p:nvPr>
            <p:ph type="sldNum" sz="quarter" idx="10"/>
          </p:nvPr>
        </p:nvSpPr>
        <p:spPr/>
        <p:txBody>
          <a:bodyPr/>
          <a:lstStyle/>
          <a:p>
            <a:fld id="{F4A4CB5F-DC08-E749-A578-F4FFD7CA65F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43854-1447-A440-AB91-5913C51478B0}" type="datetimeFigureOut">
              <a:rPr lang="en-US" smtClean="0"/>
              <a:pPr/>
              <a:t>9/18/15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9665F-D437-3A40-8954-C3CE75AA451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43854-1447-A440-AB91-5913C51478B0}" type="datetimeFigureOut">
              <a:rPr lang="en-US" smtClean="0"/>
              <a:pPr/>
              <a:t>9/18/15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9665F-D437-3A40-8954-C3CE75AA45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43854-1447-A440-AB91-5913C51478B0}" type="datetimeFigureOut">
              <a:rPr lang="en-US" smtClean="0"/>
              <a:pPr/>
              <a:t>9/18/15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9665F-D437-3A40-8954-C3CE75AA45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43854-1447-A440-AB91-5913C51478B0}" type="datetimeFigureOut">
              <a:rPr lang="en-US" smtClean="0"/>
              <a:pPr/>
              <a:t>9/18/15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9665F-D437-3A40-8954-C3CE75AA45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43854-1447-A440-AB91-5913C51478B0}" type="datetimeFigureOut">
              <a:rPr lang="en-US" smtClean="0"/>
              <a:pPr/>
              <a:t>9/18/15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9665F-D437-3A40-8954-C3CE75AA45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43854-1447-A440-AB91-5913C51478B0}" type="datetimeFigureOut">
              <a:rPr lang="en-US" smtClean="0"/>
              <a:pPr/>
              <a:t>9/18/15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39665F-D437-3A40-8954-C3CE75AA451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43854-1447-A440-AB91-5913C51478B0}" type="datetimeFigureOut">
              <a:rPr lang="en-US" smtClean="0"/>
              <a:pPr/>
              <a:t>9/18/15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39665F-D437-3A40-8954-C3CE75AA45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43854-1447-A440-AB91-5913C51478B0}" type="datetimeFigureOut">
              <a:rPr lang="en-US" smtClean="0"/>
              <a:pPr/>
              <a:t>9/18/15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39665F-D437-3A40-8954-C3CE75AA45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43854-1447-A440-AB91-5913C51478B0}" type="datetimeFigureOut">
              <a:rPr lang="en-US" smtClean="0"/>
              <a:pPr/>
              <a:t>9/18/15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39665F-D437-3A40-8954-C3CE75AA45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43854-1447-A440-AB91-5913C51478B0}" type="datetimeFigureOut">
              <a:rPr lang="en-US" smtClean="0"/>
              <a:pPr/>
              <a:t>9/18/15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39665F-D437-3A40-8954-C3CE75AA451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43854-1447-A440-AB91-5913C51478B0}" type="datetimeFigureOut">
              <a:rPr lang="en-US" smtClean="0"/>
              <a:pPr/>
              <a:t>9/18/15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39665F-D437-3A40-8954-C3CE75AA45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43854-1447-A440-AB91-5913C51478B0}" type="datetimeFigureOut">
              <a:rPr lang="en-US" smtClean="0"/>
              <a:pPr/>
              <a:t>9/18/15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39665F-D437-3A40-8954-C3CE75AA45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final cover full .jpg"/>
          <p:cNvPicPr>
            <a:picLocks noChangeAspect="1"/>
          </p:cNvPicPr>
          <p:nvPr/>
        </p:nvPicPr>
        <p:blipFill>
          <a:blip r:embed="rId3"/>
          <a:stretch>
            <a:fillRect/>
          </a:stretch>
        </p:blipFill>
        <p:spPr>
          <a:xfrm>
            <a:off x="2306540" y="0"/>
            <a:ext cx="453092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descr="050606_tragedytherapy_hmed_10a.hmedium.jpg"/>
          <p:cNvPicPr>
            <a:picLocks noGrp="1" noChangeAspect="1"/>
          </p:cNvPicPr>
          <p:nvPr>
            <p:ph idx="1"/>
          </p:nvPr>
        </p:nvPicPr>
        <p:blipFill>
          <a:blip r:embed="rId3"/>
          <a:srcRect l="-7601" r="-7601"/>
          <a:stretch>
            <a:fillRect/>
          </a:stretch>
        </p:blipFill>
        <p:spPr>
          <a:xfrm>
            <a:off x="0" y="725774"/>
            <a:ext cx="9144000" cy="5400389"/>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5268627367_19bc83c375.jpg"/>
          <p:cNvPicPr>
            <a:picLocks noGrp="1" noChangeAspect="1"/>
          </p:cNvPicPr>
          <p:nvPr>
            <p:ph idx="1"/>
          </p:nvPr>
        </p:nvPicPr>
        <p:blipFill>
          <a:blip r:embed="rId3"/>
          <a:srcRect l="-18187" r="-18187"/>
          <a:stretch>
            <a:fillRect/>
          </a:stretch>
        </p:blipFill>
        <p:spPr>
          <a:xfrm>
            <a:off x="-725624" y="353050"/>
            <a:ext cx="10497304" cy="577311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5388021551_1cc20e9014.jpg"/>
          <p:cNvPicPr>
            <a:picLocks noGrp="1" noChangeAspect="1"/>
          </p:cNvPicPr>
          <p:nvPr>
            <p:ph idx="1"/>
          </p:nvPr>
        </p:nvPicPr>
        <p:blipFill>
          <a:blip r:embed="rId3"/>
          <a:srcRect l="-18005" r="-18005"/>
          <a:stretch>
            <a:fillRect/>
          </a:stretch>
        </p:blipFill>
        <p:spPr>
          <a:xfrm>
            <a:off x="-884356" y="567012"/>
            <a:ext cx="10655401" cy="586006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975_Cambodians-Flee-Khmer_Rouge_5757-c-Francis-Charhon.jpg"/>
          <p:cNvPicPr>
            <a:picLocks noGrp="1" noChangeAspect="1"/>
          </p:cNvPicPr>
          <p:nvPr>
            <p:ph idx="1"/>
          </p:nvPr>
        </p:nvPicPr>
        <p:blipFill>
          <a:blip r:embed="rId3"/>
          <a:srcRect l="-10654" r="-10654"/>
          <a:stretch>
            <a:fillRect/>
          </a:stretch>
        </p:blip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endParaRPr lang="en-US" dirty="0"/>
          </a:p>
        </p:txBody>
      </p:sp>
      <p:pic>
        <p:nvPicPr>
          <p:cNvPr id="8" name="Content Placeholder 7" descr="photoj_mcconnico3.jpg"/>
          <p:cNvPicPr>
            <a:picLocks noGrp="1" noChangeAspect="1"/>
          </p:cNvPicPr>
          <p:nvPr>
            <p:ph sz="half" idx="2"/>
          </p:nvPr>
        </p:nvPicPr>
        <p:blipFill>
          <a:blip r:embed="rId3"/>
          <a:srcRect t="-34051" b="-34051"/>
          <a:stretch>
            <a:fillRect/>
          </a:stretch>
        </p:blipFill>
        <p:spPr>
          <a:xfrm>
            <a:off x="4648200" y="1087828"/>
            <a:ext cx="4495800" cy="5038336"/>
          </a:xfrm>
        </p:spPr>
      </p:pic>
      <p:pic>
        <p:nvPicPr>
          <p:cNvPr id="6" name="Content Placeholder 5" descr="f007fdcd345ca0.jpg"/>
          <p:cNvPicPr>
            <a:picLocks noGrp="1" noChangeAspect="1"/>
          </p:cNvPicPr>
          <p:nvPr>
            <p:ph sz="half" idx="1"/>
          </p:nvPr>
        </p:nvPicPr>
        <p:blipFill>
          <a:blip r:embed="rId4"/>
          <a:srcRect t="-24712" b="-24712"/>
          <a:stretch>
            <a:fillRect/>
          </a:stretch>
        </p:blip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GAITHRI FERNANDO</a:t>
            </a:r>
            <a:endParaRPr lang="en-US" dirty="0"/>
          </a:p>
        </p:txBody>
      </p:sp>
      <p:pic>
        <p:nvPicPr>
          <p:cNvPr id="4" name="Content Placeholder 3" descr="fernando1.jpg"/>
          <p:cNvPicPr>
            <a:picLocks noGrp="1" noChangeAspect="1"/>
          </p:cNvPicPr>
          <p:nvPr>
            <p:ph idx="1"/>
          </p:nvPr>
        </p:nvPicPr>
        <p:blipFill>
          <a:blip r:embed="rId3"/>
          <a:srcRect l="-78494" r="-78494"/>
          <a:stretch>
            <a:fillRect/>
          </a:stretch>
        </p:blipFill>
        <p:spPr>
          <a:xfrm>
            <a:off x="457200" y="1600200"/>
            <a:ext cx="8229600" cy="452596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5751861_6f2a96ea1f.jpg"/>
          <p:cNvPicPr>
            <a:picLocks noGrp="1" noChangeAspect="1"/>
          </p:cNvPicPr>
          <p:nvPr>
            <p:ph idx="1"/>
          </p:nvPr>
        </p:nvPicPr>
        <p:blipFill>
          <a:blip r:embed="rId3"/>
          <a:srcRect l="-3262" r="-3262"/>
          <a:stretch>
            <a:fillRect/>
          </a:stretch>
        </p:blip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5751861_6f2a96ea1f.jpg"/>
          <p:cNvPicPr>
            <a:picLocks noGrp="1" noChangeAspect="1"/>
          </p:cNvPicPr>
          <p:nvPr>
            <p:ph idx="1"/>
          </p:nvPr>
        </p:nvPicPr>
        <p:blipFill>
          <a:blip r:embed="rId3"/>
          <a:srcRect l="-3262" r="-3262"/>
          <a:stretch>
            <a:fillRect/>
          </a:stretch>
        </p:blip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5751861_6f2a96ea1f.jpg"/>
          <p:cNvPicPr>
            <a:picLocks noGrp="1" noChangeAspect="1"/>
          </p:cNvPicPr>
          <p:nvPr>
            <p:ph idx="1"/>
          </p:nvPr>
        </p:nvPicPr>
        <p:blipFill>
          <a:blip r:embed="rId3"/>
          <a:srcRect l="-3262" r="-3262"/>
          <a:stretch>
            <a:fillRect/>
          </a:stretch>
        </p:blip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Bill-teaching.gif"/>
          <p:cNvPicPr>
            <a:picLocks noGrp="1" noChangeAspect="1"/>
          </p:cNvPicPr>
          <p:nvPr>
            <p:ph idx="1"/>
          </p:nvPr>
        </p:nvPicPr>
        <p:blipFill>
          <a:blip r:embed="rId3"/>
          <a:srcRect l="-25074" r="-25074"/>
          <a:stretch>
            <a:fillRect/>
          </a:stretch>
        </p:blipFill>
        <p:spPr>
          <a:xfrm>
            <a:off x="-1135871" y="274639"/>
            <a:ext cx="11135125" cy="612389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final cover full .jpg"/>
          <p:cNvPicPr>
            <a:picLocks noChangeAspect="1"/>
          </p:cNvPicPr>
          <p:nvPr/>
        </p:nvPicPr>
        <p:blipFill>
          <a:blip r:embed="rId3"/>
          <a:stretch>
            <a:fillRect/>
          </a:stretch>
        </p:blipFill>
        <p:spPr>
          <a:xfrm>
            <a:off x="2306540" y="0"/>
            <a:ext cx="4530920" cy="6858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BoerWarMarchingOnPretoria.jpg"/>
          <p:cNvPicPr>
            <a:picLocks noGrp="1" noChangeAspect="1"/>
          </p:cNvPicPr>
          <p:nvPr>
            <p:ph idx="1"/>
          </p:nvPr>
        </p:nvPicPr>
        <p:blipFill>
          <a:blip r:embed="rId3"/>
          <a:srcRect l="-19096" r="-19096"/>
          <a:stretch>
            <a:fillRect/>
          </a:stretch>
        </p:blipFill>
        <p:spPr>
          <a:xfrm>
            <a:off x="-1092814" y="667237"/>
            <a:ext cx="11256723" cy="6190764"/>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862"/>
            <a:ext cx="8229600" cy="1143000"/>
          </a:xfrm>
        </p:spPr>
        <p:txBody>
          <a:bodyPr/>
          <a:lstStyle/>
          <a:p>
            <a:endParaRPr lang="en-US" dirty="0"/>
          </a:p>
        </p:txBody>
      </p:sp>
      <p:pic>
        <p:nvPicPr>
          <p:cNvPr id="4" name="Content Placeholder 3" descr="CIVIL115.JPG"/>
          <p:cNvPicPr>
            <a:picLocks noGrp="1" noChangeAspect="1"/>
          </p:cNvPicPr>
          <p:nvPr>
            <p:ph idx="1"/>
          </p:nvPr>
        </p:nvPicPr>
        <p:blipFill>
          <a:blip r:embed="rId3"/>
          <a:srcRect l="-20906" r="-20906"/>
          <a:stretch>
            <a:fillRect/>
          </a:stretch>
        </p:blipFill>
        <p:spPr>
          <a:xfrm>
            <a:off x="-1636124" y="501760"/>
            <a:ext cx="12146026" cy="6011862"/>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descr="neuroses.jpg"/>
          <p:cNvPicPr>
            <a:picLocks noGrp="1" noChangeAspect="1"/>
          </p:cNvPicPr>
          <p:nvPr>
            <p:ph idx="1"/>
          </p:nvPr>
        </p:nvPicPr>
        <p:blipFill>
          <a:blip r:embed="rId3"/>
          <a:srcRect t="-10496" b="-10496"/>
          <a:stretch>
            <a:fillRect/>
          </a:stretch>
        </p:blipFill>
        <p:spPr>
          <a:xfrm>
            <a:off x="0" y="839178"/>
            <a:ext cx="9144000" cy="5286986"/>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NYC1175.jpg"/>
          <p:cNvPicPr>
            <a:picLocks noGrp="1" noChangeAspect="1"/>
          </p:cNvPicPr>
          <p:nvPr>
            <p:ph idx="1"/>
          </p:nvPr>
        </p:nvPicPr>
        <p:blipFill>
          <a:blip r:embed="rId3"/>
          <a:srcRect l="-11799" r="-11799"/>
          <a:stretch>
            <a:fillRect/>
          </a:stretch>
        </p:blip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descr="image3381898g.jpg"/>
          <p:cNvPicPr>
            <a:picLocks noGrp="1" noChangeAspect="1"/>
          </p:cNvPicPr>
          <p:nvPr>
            <p:ph idx="1"/>
          </p:nvPr>
        </p:nvPicPr>
        <p:blipFill>
          <a:blip r:embed="rId3"/>
          <a:srcRect l="-18187" r="-18187"/>
          <a:stretch>
            <a:fillRect/>
          </a:stretch>
        </p:blipFill>
        <p:spPr>
          <a:xfrm>
            <a:off x="-390456" y="589692"/>
            <a:ext cx="10067016" cy="5536471"/>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pic>
        <p:nvPicPr>
          <p:cNvPr id="12" name="Content Placeholder 11" descr="NYC1175.jpg"/>
          <p:cNvPicPr>
            <a:picLocks noGrp="1" noChangeAspect="1"/>
          </p:cNvPicPr>
          <p:nvPr>
            <p:ph sz="half" idx="1"/>
          </p:nvPr>
        </p:nvPicPr>
        <p:blipFill>
          <a:blip r:embed="rId3"/>
          <a:srcRect t="-32434" b="-32434"/>
          <a:stretch>
            <a:fillRect/>
          </a:stretch>
        </p:blipFill>
        <p:spPr/>
      </p:pic>
      <p:pic>
        <p:nvPicPr>
          <p:cNvPr id="11" name="Content Placeholder 10" descr="image3381898g.jpg"/>
          <p:cNvPicPr>
            <a:picLocks noGrp="1" noChangeAspect="1"/>
          </p:cNvPicPr>
          <p:nvPr>
            <p:ph sz="half" idx="2"/>
          </p:nvPr>
        </p:nvPicPr>
        <p:blipFill>
          <a:blip r:embed="rId4"/>
          <a:srcRect t="-24712" b="-24712"/>
          <a:stretch>
            <a:fillRect/>
          </a:stretch>
        </p:blip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pic>
        <p:nvPicPr>
          <p:cNvPr id="12" name="Content Placeholder 11" descr="NYC1175.jpg"/>
          <p:cNvPicPr>
            <a:picLocks noGrp="1" noChangeAspect="1"/>
          </p:cNvPicPr>
          <p:nvPr>
            <p:ph sz="half" idx="1"/>
          </p:nvPr>
        </p:nvPicPr>
        <p:blipFill>
          <a:blip r:embed="rId3"/>
          <a:srcRect t="-32434" b="-32434"/>
          <a:stretch>
            <a:fillRect/>
          </a:stretch>
        </p:blipFill>
        <p:spPr/>
      </p:pic>
      <p:pic>
        <p:nvPicPr>
          <p:cNvPr id="11" name="Content Placeholder 10" descr="image3381898g.jpg"/>
          <p:cNvPicPr>
            <a:picLocks noGrp="1" noChangeAspect="1"/>
          </p:cNvPicPr>
          <p:nvPr>
            <p:ph sz="half" idx="2"/>
          </p:nvPr>
        </p:nvPicPr>
        <p:blipFill>
          <a:blip r:embed="rId4"/>
          <a:srcRect t="-24712" b="-24712"/>
          <a:stretch>
            <a:fillRect/>
          </a:stretch>
        </p:blip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humb_rev_98_2_224_fig1a.jpg"/>
          <p:cNvPicPr>
            <a:picLocks noGrp="1" noChangeAspect="1"/>
          </p:cNvPicPr>
          <p:nvPr>
            <p:ph idx="1"/>
          </p:nvPr>
        </p:nvPicPr>
        <p:blipFill>
          <a:blip r:embed="rId3"/>
          <a:srcRect l="-92737" r="-92737"/>
          <a:stretch>
            <a:fillRect/>
          </a:stretch>
        </p:blipFill>
        <p:spPr>
          <a:xfrm>
            <a:off x="-1161529" y="375096"/>
            <a:ext cx="11093512" cy="5751067"/>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THE WEIRDEST PEOPLE IN</a:t>
            </a:r>
            <a:br>
              <a:rPr lang="en-US" dirty="0" smtClean="0"/>
            </a:br>
            <a:r>
              <a:rPr lang="en-US" dirty="0" smtClean="0"/>
              <a:t> THE WORLD?</a:t>
            </a:r>
            <a:endParaRPr lang="en-US" dirty="0"/>
          </a:p>
        </p:txBody>
      </p:sp>
      <p:sp>
        <p:nvSpPr>
          <p:cNvPr id="6" name="Subtitle 5"/>
          <p:cNvSpPr>
            <a:spLocks noGrp="1"/>
          </p:cNvSpPr>
          <p:nvPr>
            <p:ph type="subTitle" idx="1"/>
          </p:nvPr>
        </p:nvSpPr>
        <p:spPr/>
        <p:txBody>
          <a:bodyPr/>
          <a:lstStyle/>
          <a:p>
            <a:r>
              <a:rPr lang="en-US" baseline="30000" dirty="0" smtClean="0"/>
              <a:t>BEHAVIORAL AND BRAIN SCIENCES (2010) 33, 61–135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WEIRD SOCIETY</a:t>
            </a:r>
            <a:endParaRPr lang="en-US" dirty="0"/>
          </a:p>
        </p:txBody>
      </p:sp>
      <p:sp>
        <p:nvSpPr>
          <p:cNvPr id="3" name="Content Placeholder 2"/>
          <p:cNvSpPr>
            <a:spLocks noGrp="1"/>
          </p:cNvSpPr>
          <p:nvPr>
            <p:ph idx="1"/>
          </p:nvPr>
        </p:nvSpPr>
        <p:spPr/>
        <p:txBody>
          <a:bodyPr/>
          <a:lstStyle/>
          <a:p>
            <a:r>
              <a:rPr lang="en-US" dirty="0" smtClean="0"/>
              <a:t>W -Western</a:t>
            </a:r>
          </a:p>
          <a:p>
            <a:r>
              <a:rPr lang="en-US" dirty="0" smtClean="0"/>
              <a:t>E - Educated</a:t>
            </a:r>
          </a:p>
          <a:p>
            <a:r>
              <a:rPr lang="en-US" dirty="0" smtClean="0"/>
              <a:t>I - Industrialized</a:t>
            </a:r>
          </a:p>
          <a:p>
            <a:r>
              <a:rPr lang="en-US" dirty="0" smtClean="0"/>
              <a:t>R - Rich </a:t>
            </a:r>
          </a:p>
          <a:p>
            <a:r>
              <a:rPr lang="en-US" dirty="0" smtClean="0"/>
              <a:t>D - Democratic</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descr="41DVQKK3SFL.jpg"/>
          <p:cNvPicPr>
            <a:picLocks noGrp="1" noChangeAspect="1"/>
          </p:cNvPicPr>
          <p:nvPr>
            <p:ph idx="1"/>
          </p:nvPr>
        </p:nvPicPr>
        <p:blipFill>
          <a:blip r:embed="rId3"/>
          <a:srcRect l="-87751" r="-87751"/>
          <a:stretch>
            <a:fillRect/>
          </a:stretch>
        </p:blipFill>
        <p:spPr>
          <a:xfrm>
            <a:off x="0" y="907218"/>
            <a:ext cx="9489656" cy="5218945"/>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Crazy_New COVER ART.jpg"/>
          <p:cNvPicPr>
            <a:picLocks noGrp="1" noChangeAspect="1"/>
          </p:cNvPicPr>
          <p:nvPr>
            <p:ph idx="1"/>
          </p:nvPr>
        </p:nvPicPr>
        <p:blipFill>
          <a:blip r:embed="rId3"/>
          <a:srcRect l="-87610" r="-87610"/>
          <a:stretch>
            <a:fillRect/>
          </a:stretch>
        </p:blipFill>
        <p:spPr>
          <a:xfrm>
            <a:off x="-1338977" y="274638"/>
            <a:ext cx="11565745" cy="6360714"/>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7941"/>
          </a:xfrm>
        </p:spPr>
        <p:txBody>
          <a:bodyPr>
            <a:normAutofit fontScale="90000"/>
          </a:bodyPr>
          <a:lstStyle/>
          <a:p>
            <a:endParaRPr lang="en-US" dirty="0"/>
          </a:p>
        </p:txBody>
      </p:sp>
      <p:pic>
        <p:nvPicPr>
          <p:cNvPr id="4" name="Content Placeholder 3" descr="0707aeb42c6e65ba9322af44a62c9ed4.jpeg"/>
          <p:cNvPicPr>
            <a:picLocks noGrp="1" noChangeAspect="1"/>
          </p:cNvPicPr>
          <p:nvPr>
            <p:ph idx="1"/>
          </p:nvPr>
        </p:nvPicPr>
        <p:blipFill>
          <a:blip r:embed="rId3"/>
          <a:srcRect t="-22733" b="-22733"/>
          <a:stretch>
            <a:fillRect/>
          </a:stretch>
        </p:blipFill>
        <p:spPr>
          <a:xfrm>
            <a:off x="0" y="274638"/>
            <a:ext cx="9144000" cy="5851525"/>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EDWARD SHORTER</a:t>
            </a:r>
            <a:endParaRPr lang="en-US" dirty="0"/>
          </a:p>
        </p:txBody>
      </p:sp>
      <p:pic>
        <p:nvPicPr>
          <p:cNvPr id="11" name="Content Placeholder 10" descr="shorter2-1.JPG"/>
          <p:cNvPicPr>
            <a:picLocks noGrp="1" noChangeAspect="1"/>
          </p:cNvPicPr>
          <p:nvPr>
            <p:ph sz="half" idx="1"/>
          </p:nvPr>
        </p:nvPicPr>
        <p:blipFill>
          <a:blip r:embed="rId3"/>
          <a:srcRect l="-11766" r="-11766"/>
          <a:stretch>
            <a:fillRect/>
          </a:stretch>
        </p:blipFill>
        <p:spPr/>
      </p:pic>
      <p:pic>
        <p:nvPicPr>
          <p:cNvPr id="14" name="Content Placeholder 13" descr="L.jpg"/>
          <p:cNvPicPr>
            <a:picLocks noGrp="1" noChangeAspect="1"/>
          </p:cNvPicPr>
          <p:nvPr>
            <p:ph sz="half" idx="2"/>
          </p:nvPr>
        </p:nvPicPr>
        <p:blipFill>
          <a:blip r:embed="rId4"/>
          <a:srcRect l="-17532" r="-17532"/>
          <a:stretch>
            <a:fillRect/>
          </a:stretch>
        </p:blip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JEAN-MARTIN CHARCOT</a:t>
            </a:r>
            <a:r>
              <a:rPr lang="en-US" b="1" dirty="0" smtClean="0"/>
              <a:t/>
            </a:r>
            <a:br>
              <a:rPr lang="en-US" b="1" dirty="0" smtClean="0"/>
            </a:br>
            <a:endParaRPr lang="en-US" dirty="0"/>
          </a:p>
        </p:txBody>
      </p:sp>
      <p:pic>
        <p:nvPicPr>
          <p:cNvPr id="4" name="Content Placeholder 3" descr="02ab983a022b307d63675b4a12a8a23f.jpeg"/>
          <p:cNvPicPr>
            <a:picLocks noGrp="1" noChangeAspect="1"/>
          </p:cNvPicPr>
          <p:nvPr>
            <p:ph idx="1"/>
          </p:nvPr>
        </p:nvPicPr>
        <p:blipFill>
          <a:blip r:embed="rId3"/>
          <a:srcRect l="-3135" r="-3135"/>
          <a:stretch>
            <a:fillRect/>
          </a:stretch>
        </p:blip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descr="0cd653d709df96bd860f325cdc3459aa.jpeg"/>
          <p:cNvPicPr>
            <a:picLocks noGrp="1" noChangeAspect="1"/>
          </p:cNvPicPr>
          <p:nvPr>
            <p:ph idx="1"/>
          </p:nvPr>
        </p:nvPicPr>
        <p:blipFill>
          <a:blip r:embed="rId3"/>
          <a:srcRect l="-13282" r="-13282"/>
          <a:stretch>
            <a:fillRect/>
          </a:stretch>
        </p:blip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tsd2.jpg"/>
          <p:cNvPicPr>
            <a:picLocks noGrp="1" noChangeAspect="1"/>
          </p:cNvPicPr>
          <p:nvPr>
            <p:ph idx="1"/>
          </p:nvPr>
        </p:nvPicPr>
        <p:blipFill>
          <a:blip r:embed="rId3"/>
          <a:srcRect l="-15641" r="-15641"/>
          <a:stretch>
            <a:fillRect/>
          </a:stretch>
        </p:blip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a:t>
            </a:r>
            <a:endParaRPr lang="en-US" dirty="0"/>
          </a:p>
        </p:txBody>
      </p:sp>
      <p:pic>
        <p:nvPicPr>
          <p:cNvPr id="7" name="Content Placeholder 6" descr="sri-lanka-boxing-day-tsunami.png"/>
          <p:cNvPicPr>
            <a:picLocks noGrp="1" noChangeAspect="1"/>
          </p:cNvPicPr>
          <p:nvPr>
            <p:ph idx="1"/>
          </p:nvPr>
        </p:nvPicPr>
        <p:blipFill>
          <a:blip r:embed="rId3"/>
          <a:srcRect l="-14186" r="-14186"/>
          <a:stretch>
            <a:fillRect/>
          </a:stretch>
        </p:blipFill>
        <p:spPr>
          <a:xfrm>
            <a:off x="0" y="1174318"/>
            <a:ext cx="9304534" cy="4951845"/>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7798</TotalTime>
  <Words>3783</Words>
  <Application>Microsoft Macintosh PowerPoint</Application>
  <PresentationFormat>On-screen Show (4:3)</PresentationFormat>
  <Paragraphs>294</Paragraphs>
  <Slides>30</Slides>
  <Notes>30</Notes>
  <HiddenSlides>0</HiddenSlides>
  <MMClips>0</MMClips>
  <ScaleCrop>false</ScaleCrop>
  <HeadingPairs>
    <vt:vector size="4" baseType="variant">
      <vt:variant>
        <vt:lpstr>Design Template</vt:lpstr>
      </vt:variant>
      <vt:variant>
        <vt:i4>1</vt:i4>
      </vt:variant>
      <vt:variant>
        <vt:lpstr>Slide Titles</vt:lpstr>
      </vt:variant>
      <vt:variant>
        <vt:i4>30</vt:i4>
      </vt:variant>
    </vt:vector>
  </HeadingPairs>
  <TitlesOfParts>
    <vt:vector size="31" baseType="lpstr">
      <vt:lpstr>Office Theme</vt:lpstr>
      <vt:lpstr> </vt:lpstr>
      <vt:lpstr>Slide 2</vt:lpstr>
      <vt:lpstr> </vt:lpstr>
      <vt:lpstr>Slide 4</vt:lpstr>
      <vt:lpstr>EDWARD SHORTER</vt:lpstr>
      <vt:lpstr>JEAN-MARTIN CHARCOT </vt:lpstr>
      <vt:lpstr>Slide 7</vt:lpstr>
      <vt:lpstr>Slide 8</vt:lpstr>
      <vt:lpstr> </vt:lpstr>
      <vt:lpstr>Slide 10</vt:lpstr>
      <vt:lpstr>Slide 11</vt:lpstr>
      <vt:lpstr>Slide 12</vt:lpstr>
      <vt:lpstr>Slide 13</vt:lpstr>
      <vt:lpstr> </vt:lpstr>
      <vt:lpstr>GAITHRI FERNANDO</vt:lpstr>
      <vt:lpstr>Slide 16</vt:lpstr>
      <vt:lpstr>Slide 17</vt:lpstr>
      <vt:lpstr>Slide 18</vt:lpstr>
      <vt:lpstr>Slide 19</vt:lpstr>
      <vt:lpstr>Slide 20</vt:lpstr>
      <vt:lpstr>Slide 21</vt:lpstr>
      <vt:lpstr> </vt:lpstr>
      <vt:lpstr>Slide 23</vt:lpstr>
      <vt:lpstr>Slide 24</vt:lpstr>
      <vt:lpstr>Slide 25</vt:lpstr>
      <vt:lpstr>Slide 26</vt:lpstr>
      <vt:lpstr>Slide 27</vt:lpstr>
      <vt:lpstr>THE WEIRDEST PEOPLE IN  THE WORLD?</vt:lpstr>
      <vt:lpstr>WEIRD SOCIETY</vt:lpstr>
      <vt:lpstr>Slide 30</vt:lpstr>
    </vt:vector>
  </TitlesOfParts>
  <Company>San Francisco Writers Grotto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Ethan Watters</dc:creator>
  <cp:lastModifiedBy>Ethan Watters</cp:lastModifiedBy>
  <cp:revision>26</cp:revision>
  <cp:lastPrinted>2015-09-19T02:22:23Z</cp:lastPrinted>
  <dcterms:created xsi:type="dcterms:W3CDTF">2015-09-18T22:21:49Z</dcterms:created>
  <dcterms:modified xsi:type="dcterms:W3CDTF">2015-09-19T15:49:02Z</dcterms:modified>
</cp:coreProperties>
</file>